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87" r:id="rId2"/>
    <p:sldId id="257" r:id="rId3"/>
    <p:sldId id="258" r:id="rId4"/>
    <p:sldId id="259" r:id="rId5"/>
    <p:sldId id="268" r:id="rId6"/>
    <p:sldId id="270" r:id="rId7"/>
    <p:sldId id="271" r:id="rId8"/>
    <p:sldId id="273" r:id="rId9"/>
    <p:sldId id="272" r:id="rId10"/>
    <p:sldId id="275" r:id="rId11"/>
    <p:sldId id="267" r:id="rId12"/>
    <p:sldId id="276" r:id="rId13"/>
    <p:sldId id="277" r:id="rId14"/>
    <p:sldId id="260" r:id="rId15"/>
    <p:sldId id="286" r:id="rId16"/>
    <p:sldId id="285" r:id="rId17"/>
    <p:sldId id="261" r:id="rId18"/>
    <p:sldId id="284" r:id="rId19"/>
    <p:sldId id="278" r:id="rId20"/>
    <p:sldId id="279" r:id="rId21"/>
    <p:sldId id="288" r:id="rId22"/>
    <p:sldId id="280" r:id="rId23"/>
    <p:sldId id="282" r:id="rId24"/>
    <p:sldId id="283" r:id="rId25"/>
    <p:sldId id="266" r:id="rId26"/>
  </p:sldIdLst>
  <p:sldSz cx="18288000" cy="10287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Helveticish" panose="020B0604020202020204" charset="0"/>
      <p:regular r:id="rId32"/>
    </p:embeddedFont>
    <p:embeddedFont>
      <p:font typeface="Open Sans Light Bold" panose="020B0604020202020204" charset="0"/>
      <p:regular r:id="rId33"/>
    </p:embeddedFont>
    <p:embeddedFont>
      <p:font typeface="Oswald" panose="00000500000000000000" pitchFamily="2" charset="0"/>
      <p:regular r:id="rId34"/>
      <p:bold r:id="rId35"/>
    </p:embeddedFont>
    <p:embeddedFont>
      <p:font typeface="Plantagenet Cherokee" panose="02020602070100000000" pitchFamily="18" charset="0"/>
      <p:regular r:id="rId36"/>
    </p:embeddedFont>
    <p:embeddedFont>
      <p:font typeface="Space Mono" panose="020B0604020202020204" charset="0"/>
      <p:regular r:id="rId37"/>
    </p:embeddedFont>
    <p:embeddedFont>
      <p:font typeface="Space Mono Bold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07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E6BF61-C79F-470E-950A-BABA11AF9849}" v="2574" dt="2023-01-10T18:26:50.588"/>
    <p1510:client id="{2ED55DCD-4CDF-0D88-1720-43E3DB9B2032}" v="306" dt="2023-01-12T04:23:54.807"/>
    <p1510:client id="{480021E1-7719-E0AD-26C8-117BCB659C56}" v="164" dt="2023-01-12T04:57:24.816"/>
    <p1510:client id="{4846717E-3531-1386-B4DC-916B081FE07D}" v="168" dt="2023-01-10T16:03:03.902"/>
    <p1510:client id="{6075BF79-DB81-97EA-A7FF-4DB547E6131A}" v="358" dt="2023-01-12T03:59:40.544"/>
    <p1510:client id="{6488A842-CD0E-48C9-E123-05231C1DBA70}" v="7" dt="2023-01-10T18:30:22.169"/>
    <p1510:client id="{66A458F9-6FAC-7327-F204-798990086205}" v="21" dt="2023-01-10T17:42:02.154"/>
    <p1510:client id="{85273F90-B56E-82FD-2C18-CB7B5C36CBD4}" v="656" dt="2023-01-10T16:58:59.937"/>
    <p1510:client id="{AB1B6771-A10E-6589-DD3B-279B369D2B51}" v="707" dt="2023-01-11T12:54:52.598"/>
    <p1510:client id="{AB510052-A9C5-1BDD-BC6E-BA3BA36CA245}" v="839" dt="2023-01-10T17:23:32.466"/>
    <p1510:client id="{AFC4D79B-29E4-8F10-0345-49E0FA6DF8FB}" v="4" dt="2023-01-12T04:09:23.0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348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17C839-390B-46B5-8770-F05F72855DCE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A308CB-AB4F-48E7-9AE6-1DEED1E66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87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308CB-AB4F-48E7-9AE6-1DEED1E660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839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308CB-AB4F-48E7-9AE6-1DEED1E660E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536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308CB-AB4F-48E7-9AE6-1DEED1E660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218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308CB-AB4F-48E7-9AE6-1DEED1E660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66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308CB-AB4F-48E7-9AE6-1DEED1E660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81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308CB-AB4F-48E7-9AE6-1DEED1E660E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132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308CB-AB4F-48E7-9AE6-1DEED1E660E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262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308CB-AB4F-48E7-9AE6-1DEED1E660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948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308CB-AB4F-48E7-9AE6-1DEED1E660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682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308CB-AB4F-48E7-9AE6-1DEED1E660E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900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3.svg"/><Relationship Id="rId7" Type="http://schemas.openxmlformats.org/officeDocument/2006/relationships/image" Target="../media/image25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9.svg"/><Relationship Id="rId10" Type="http://schemas.openxmlformats.org/officeDocument/2006/relationships/image" Target="../media/image11.png"/><Relationship Id="rId4" Type="http://schemas.openxmlformats.org/officeDocument/2006/relationships/image" Target="../media/image28.png"/><Relationship Id="rId9" Type="http://schemas.openxmlformats.org/officeDocument/2006/relationships/image" Target="../media/image3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3.svg"/><Relationship Id="rId7" Type="http://schemas.openxmlformats.org/officeDocument/2006/relationships/image" Target="../media/image25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21.svg"/><Relationship Id="rId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3.svg"/><Relationship Id="rId7" Type="http://schemas.openxmlformats.org/officeDocument/2006/relationships/image" Target="../media/image19.svg"/><Relationship Id="rId12" Type="http://schemas.openxmlformats.org/officeDocument/2006/relationships/image" Target="../media/image3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36.svg"/><Relationship Id="rId5" Type="http://schemas.openxmlformats.org/officeDocument/2006/relationships/image" Target="../media/image17.svg"/><Relationship Id="rId10" Type="http://schemas.openxmlformats.org/officeDocument/2006/relationships/image" Target="../media/image35.png"/><Relationship Id="rId4" Type="http://schemas.openxmlformats.org/officeDocument/2006/relationships/image" Target="../media/image16.png"/><Relationship Id="rId9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3.svg"/><Relationship Id="rId7" Type="http://schemas.openxmlformats.org/officeDocument/2006/relationships/image" Target="../media/image29.svg"/><Relationship Id="rId12" Type="http://schemas.openxmlformats.org/officeDocument/2006/relationships/image" Target="../media/image3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4.svg"/><Relationship Id="rId5" Type="http://schemas.openxmlformats.org/officeDocument/2006/relationships/image" Target="../media/image27.svg"/><Relationship Id="rId10" Type="http://schemas.openxmlformats.org/officeDocument/2006/relationships/image" Target="../media/image33.png"/><Relationship Id="rId4" Type="http://schemas.openxmlformats.org/officeDocument/2006/relationships/image" Target="../media/image26.png"/><Relationship Id="rId9" Type="http://schemas.openxmlformats.org/officeDocument/2006/relationships/image" Target="../media/image2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6.svg"/><Relationship Id="rId18" Type="http://schemas.openxmlformats.org/officeDocument/2006/relationships/image" Target="../media/image45.jpeg"/><Relationship Id="rId3" Type="http://schemas.openxmlformats.org/officeDocument/2006/relationships/image" Target="../media/image40.svg"/><Relationship Id="rId21" Type="http://schemas.openxmlformats.org/officeDocument/2006/relationships/image" Target="../media/image48.svg"/><Relationship Id="rId7" Type="http://schemas.openxmlformats.org/officeDocument/2006/relationships/image" Target="../media/image17.svg"/><Relationship Id="rId12" Type="http://schemas.openxmlformats.org/officeDocument/2006/relationships/image" Target="../media/image35.png"/><Relationship Id="rId17" Type="http://schemas.openxmlformats.org/officeDocument/2006/relationships/image" Target="../media/image44.svg"/><Relationship Id="rId2" Type="http://schemas.openxmlformats.org/officeDocument/2006/relationships/image" Target="../media/image3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15.svg"/><Relationship Id="rId5" Type="http://schemas.openxmlformats.org/officeDocument/2006/relationships/image" Target="../media/image13.svg"/><Relationship Id="rId15" Type="http://schemas.openxmlformats.org/officeDocument/2006/relationships/image" Target="../media/image42.svg"/><Relationship Id="rId10" Type="http://schemas.openxmlformats.org/officeDocument/2006/relationships/image" Target="../media/image14.png"/><Relationship Id="rId19" Type="http://schemas.openxmlformats.org/officeDocument/2006/relationships/image" Target="../media/image46.jpeg"/><Relationship Id="rId4" Type="http://schemas.openxmlformats.org/officeDocument/2006/relationships/image" Target="../media/image12.png"/><Relationship Id="rId9" Type="http://schemas.openxmlformats.org/officeDocument/2006/relationships/image" Target="../media/image19.svg"/><Relationship Id="rId1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51.svg"/><Relationship Id="rId3" Type="http://schemas.openxmlformats.org/officeDocument/2006/relationships/image" Target="../media/image23.svg"/><Relationship Id="rId7" Type="http://schemas.openxmlformats.org/officeDocument/2006/relationships/image" Target="../media/image29.svg"/><Relationship Id="rId12" Type="http://schemas.openxmlformats.org/officeDocument/2006/relationships/image" Target="../media/image41.png"/><Relationship Id="rId17" Type="http://schemas.openxmlformats.org/officeDocument/2006/relationships/image" Target="../media/image55.png"/><Relationship Id="rId2" Type="http://schemas.openxmlformats.org/officeDocument/2006/relationships/image" Target="../media/image22.png"/><Relationship Id="rId16" Type="http://schemas.openxmlformats.org/officeDocument/2006/relationships/image" Target="../media/image5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50.svg"/><Relationship Id="rId5" Type="http://schemas.openxmlformats.org/officeDocument/2006/relationships/image" Target="../media/image27.svg"/><Relationship Id="rId15" Type="http://schemas.openxmlformats.org/officeDocument/2006/relationships/image" Target="../media/image53.png"/><Relationship Id="rId10" Type="http://schemas.openxmlformats.org/officeDocument/2006/relationships/image" Target="../media/image49.png"/><Relationship Id="rId4" Type="http://schemas.openxmlformats.org/officeDocument/2006/relationships/image" Target="../media/image26.png"/><Relationship Id="rId9" Type="http://schemas.openxmlformats.org/officeDocument/2006/relationships/image" Target="../media/image25.svg"/><Relationship Id="rId14" Type="http://schemas.openxmlformats.org/officeDocument/2006/relationships/image" Target="../media/image52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21.svg"/><Relationship Id="rId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56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51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41.png"/><Relationship Id="rId5" Type="http://schemas.openxmlformats.org/officeDocument/2006/relationships/image" Target="../media/image24.png"/><Relationship Id="rId15" Type="http://schemas.openxmlformats.org/officeDocument/2006/relationships/image" Target="../media/image58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60.jpeg"/><Relationship Id="rId3" Type="http://schemas.openxmlformats.org/officeDocument/2006/relationships/image" Target="../media/image41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51.svg"/><Relationship Id="rId9" Type="http://schemas.openxmlformats.org/officeDocument/2006/relationships/image" Target="../media/image26.png"/><Relationship Id="rId14" Type="http://schemas.openxmlformats.org/officeDocument/2006/relationships/image" Target="../media/image61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60.jpeg"/><Relationship Id="rId3" Type="http://schemas.openxmlformats.org/officeDocument/2006/relationships/image" Target="../media/image41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51.svg"/><Relationship Id="rId9" Type="http://schemas.openxmlformats.org/officeDocument/2006/relationships/image" Target="../media/image26.png"/><Relationship Id="rId14" Type="http://schemas.openxmlformats.org/officeDocument/2006/relationships/image" Target="../media/image62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63.jpeg"/><Relationship Id="rId3" Type="http://schemas.openxmlformats.org/officeDocument/2006/relationships/image" Target="../media/image41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54.svg"/><Relationship Id="rId10" Type="http://schemas.openxmlformats.org/officeDocument/2006/relationships/image" Target="../media/image27.svg"/><Relationship Id="rId4" Type="http://schemas.openxmlformats.org/officeDocument/2006/relationships/image" Target="../media/image51.svg"/><Relationship Id="rId9" Type="http://schemas.openxmlformats.org/officeDocument/2006/relationships/image" Target="../media/image26.png"/><Relationship Id="rId1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66.svg"/><Relationship Id="rId3" Type="http://schemas.openxmlformats.org/officeDocument/2006/relationships/image" Target="../media/image64.jpeg"/><Relationship Id="rId7" Type="http://schemas.openxmlformats.org/officeDocument/2006/relationships/image" Target="../media/image25.sv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69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6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15.svg"/><Relationship Id="rId5" Type="http://schemas.openxmlformats.org/officeDocument/2006/relationships/image" Target="../media/image67.svg"/><Relationship Id="rId10" Type="http://schemas.openxmlformats.org/officeDocument/2006/relationships/image" Target="../media/image14.png"/><Relationship Id="rId4" Type="http://schemas.openxmlformats.org/officeDocument/2006/relationships/image" Target="../media/image20.png"/><Relationship Id="rId9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svg"/><Relationship Id="rId7" Type="http://schemas.openxmlformats.org/officeDocument/2006/relationships/image" Target="../media/image21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9.svg"/><Relationship Id="rId5" Type="http://schemas.openxmlformats.org/officeDocument/2006/relationships/image" Target="../media/image25.sv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2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21.svg"/><Relationship Id="rId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31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1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B0A1F65-E17E-F063-557A-F56005303E93}"/>
              </a:ext>
            </a:extLst>
          </p:cNvPr>
          <p:cNvGrpSpPr/>
          <p:nvPr/>
        </p:nvGrpSpPr>
        <p:grpSpPr>
          <a:xfrm>
            <a:off x="-684104" y="9161021"/>
            <a:ext cx="19441687" cy="1597682"/>
            <a:chOff x="0" y="0"/>
            <a:chExt cx="5120444" cy="54132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6CF3649-2A9E-EB4E-21B6-8F302F7B2D3D}"/>
                </a:ext>
              </a:extLst>
            </p:cNvPr>
            <p:cNvSpPr/>
            <p:nvPr/>
          </p:nvSpPr>
          <p:spPr>
            <a:xfrm>
              <a:off x="0" y="0"/>
              <a:ext cx="5120444" cy="541328"/>
            </a:xfrm>
            <a:custGeom>
              <a:avLst/>
              <a:gdLst/>
              <a:ahLst/>
              <a:cxnLst/>
              <a:rect l="l" t="t" r="r" b="b"/>
              <a:pathLst>
                <a:path w="5120444" h="541328">
                  <a:moveTo>
                    <a:pt x="0" y="0"/>
                  </a:moveTo>
                  <a:lnTo>
                    <a:pt x="5120444" y="0"/>
                  </a:lnTo>
                  <a:lnTo>
                    <a:pt x="5120444" y="541328"/>
                  </a:lnTo>
                  <a:lnTo>
                    <a:pt x="0" y="54132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AF18951-37A0-FC8F-7C84-6B79E089101C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51617FF-0DE4-FB95-3EFC-7EB333129400}"/>
              </a:ext>
            </a:extLst>
          </p:cNvPr>
          <p:cNvGrpSpPr/>
          <p:nvPr/>
        </p:nvGrpSpPr>
        <p:grpSpPr>
          <a:xfrm>
            <a:off x="-684104" y="-235087"/>
            <a:ext cx="19441687" cy="2329663"/>
            <a:chOff x="0" y="0"/>
            <a:chExt cx="5120444" cy="613574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D8AB692-4A6D-AF7C-9683-10930D8184E9}"/>
                </a:ext>
              </a:extLst>
            </p:cNvPr>
            <p:cNvSpPr/>
            <p:nvPr/>
          </p:nvSpPr>
          <p:spPr>
            <a:xfrm>
              <a:off x="0" y="0"/>
              <a:ext cx="5120444" cy="613574"/>
            </a:xfrm>
            <a:custGeom>
              <a:avLst/>
              <a:gdLst/>
              <a:ahLst/>
              <a:cxnLst/>
              <a:rect l="l" t="t" r="r" b="b"/>
              <a:pathLst>
                <a:path w="5120444" h="613574">
                  <a:moveTo>
                    <a:pt x="0" y="0"/>
                  </a:moveTo>
                  <a:lnTo>
                    <a:pt x="5120444" y="0"/>
                  </a:lnTo>
                  <a:lnTo>
                    <a:pt x="5120444" y="613574"/>
                  </a:lnTo>
                  <a:lnTo>
                    <a:pt x="0" y="613574"/>
                  </a:lnTo>
                  <a:close/>
                </a:path>
              </a:pathLst>
            </a:custGeom>
            <a:solidFill>
              <a:srgbClr val="C88A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907DB75-7D2C-563B-AEFF-EE5C31A6424F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5D07E06B-F232-305F-404B-ED10C7831326}"/>
              </a:ext>
            </a:extLst>
          </p:cNvPr>
          <p:cNvGrpSpPr/>
          <p:nvPr/>
        </p:nvGrpSpPr>
        <p:grpSpPr>
          <a:xfrm>
            <a:off x="16338754" y="-235087"/>
            <a:ext cx="3086100" cy="10878858"/>
            <a:chOff x="0" y="0"/>
            <a:chExt cx="812800" cy="286521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BA2E8AE-5CB8-1AF1-55AA-88DFED9C57FA}"/>
                </a:ext>
              </a:extLst>
            </p:cNvPr>
            <p:cNvSpPr/>
            <p:nvPr/>
          </p:nvSpPr>
          <p:spPr>
            <a:xfrm>
              <a:off x="0" y="0"/>
              <a:ext cx="812800" cy="2865214"/>
            </a:xfrm>
            <a:custGeom>
              <a:avLst/>
              <a:gdLst/>
              <a:ahLst/>
              <a:cxnLst/>
              <a:rect l="l" t="t" r="r" b="b"/>
              <a:pathLst>
                <a:path w="812800" h="2865214">
                  <a:moveTo>
                    <a:pt x="0" y="0"/>
                  </a:moveTo>
                  <a:lnTo>
                    <a:pt x="812800" y="0"/>
                  </a:lnTo>
                  <a:lnTo>
                    <a:pt x="812800" y="2865214"/>
                  </a:lnTo>
                  <a:lnTo>
                    <a:pt x="0" y="2865214"/>
                  </a:lnTo>
                  <a:close/>
                </a:path>
              </a:pathLst>
            </a:custGeom>
            <a:solidFill>
              <a:srgbClr val="764B36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2583B55C-312B-29D8-36C9-8432D14C06CF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BD67C3AD-FE45-9ACE-5C3D-574091E438F2}"/>
              </a:ext>
            </a:extLst>
          </p:cNvPr>
          <p:cNvGrpSpPr/>
          <p:nvPr/>
        </p:nvGrpSpPr>
        <p:grpSpPr>
          <a:xfrm>
            <a:off x="10959767" y="-108448"/>
            <a:ext cx="6754778" cy="10503896"/>
            <a:chOff x="0" y="0"/>
            <a:chExt cx="9006370" cy="14005194"/>
          </a:xfrm>
        </p:grpSpPr>
        <p:pic>
          <p:nvPicPr>
            <p:cNvPr id="12" name="Picture 12">
              <a:extLst>
                <a:ext uri="{FF2B5EF4-FFF2-40B4-BE49-F238E27FC236}">
                  <a16:creationId xmlns:a16="http://schemas.microsoft.com/office/drawing/2014/main" id="{5C30CAB5-5FEC-C0F5-FFDF-67828F4EF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3644" r="33483"/>
            <a:stretch>
              <a:fillRect/>
            </a:stretch>
          </p:blipFill>
          <p:spPr>
            <a:xfrm>
              <a:off x="0" y="0"/>
              <a:ext cx="9006370" cy="14005194"/>
            </a:xfrm>
            <a:prstGeom prst="rect">
              <a:avLst/>
            </a:prstGeom>
          </p:spPr>
        </p:pic>
      </p:grpSp>
      <p:pic>
        <p:nvPicPr>
          <p:cNvPr id="13" name="Picture 13">
            <a:extLst>
              <a:ext uri="{FF2B5EF4-FFF2-40B4-BE49-F238E27FC236}">
                <a16:creationId xmlns:a16="http://schemas.microsoft.com/office/drawing/2014/main" id="{D64EFF8E-19CC-773B-5AD4-CFA6D1869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83891" y="9421979"/>
            <a:ext cx="2064797" cy="341630"/>
          </a:xfrm>
          <a:prstGeom prst="rect">
            <a:avLst/>
          </a:prstGeom>
        </p:spPr>
      </p:pic>
      <p:sp>
        <p:nvSpPr>
          <p:cNvPr id="14" name="AutoShape 14">
            <a:extLst>
              <a:ext uri="{FF2B5EF4-FFF2-40B4-BE49-F238E27FC236}">
                <a16:creationId xmlns:a16="http://schemas.microsoft.com/office/drawing/2014/main" id="{B07F6714-54A4-26A0-7F60-20CCB7338925}"/>
              </a:ext>
            </a:extLst>
          </p:cNvPr>
          <p:cNvSpPr/>
          <p:nvPr/>
        </p:nvSpPr>
        <p:spPr>
          <a:xfrm>
            <a:off x="1049586" y="1695832"/>
            <a:ext cx="1736093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A214A003-B4E3-48C8-BAD4-B56165E0FBEA}"/>
              </a:ext>
            </a:extLst>
          </p:cNvPr>
          <p:cNvSpPr/>
          <p:nvPr/>
        </p:nvSpPr>
        <p:spPr>
          <a:xfrm>
            <a:off x="1049586" y="8832389"/>
            <a:ext cx="7160949" cy="0"/>
          </a:xfrm>
          <a:prstGeom prst="line">
            <a:avLst/>
          </a:prstGeom>
          <a:ln w="47625" cap="flat">
            <a:solidFill>
              <a:srgbClr val="C88A36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0FCBF506-FB8E-1138-C3D4-00877AE899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14924546" y="8056101"/>
            <a:ext cx="4669508" cy="3073386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18BC2FC0-5E33-459E-DAE0-CC8619F894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5602230" y="-1621229"/>
            <a:ext cx="5371540" cy="3242457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453FFC98-4F67-C139-FAB4-3AC2E925ED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338803" y="483923"/>
            <a:ext cx="1887472" cy="387790"/>
          </a:xfrm>
          <a:prstGeom prst="rect">
            <a:avLst/>
          </a:prstGeom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785FECB4-ECAC-7345-CE61-FB678AB0E642}"/>
              </a:ext>
            </a:extLst>
          </p:cNvPr>
          <p:cNvSpPr txBox="1"/>
          <p:nvPr/>
        </p:nvSpPr>
        <p:spPr>
          <a:xfrm>
            <a:off x="880468" y="8296113"/>
            <a:ext cx="5812941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88">
                <a:solidFill>
                  <a:srgbClr val="764B36"/>
                </a:solidFill>
                <a:latin typeface="Helveticish"/>
              </a:rPr>
              <a:t>Presentation 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B297A724-4DB0-09C0-494F-953A7A340B81}"/>
              </a:ext>
            </a:extLst>
          </p:cNvPr>
          <p:cNvSpPr txBox="1"/>
          <p:nvPr/>
        </p:nvSpPr>
        <p:spPr>
          <a:xfrm>
            <a:off x="2477961" y="9388641"/>
            <a:ext cx="5812941" cy="40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300" spc="276">
                <a:solidFill>
                  <a:srgbClr val="764B36"/>
                </a:solidFill>
                <a:latin typeface="Helveticish"/>
              </a:rPr>
              <a:t>July | 2023</a:t>
            </a:r>
          </a:p>
        </p:txBody>
      </p:sp>
      <p:sp>
        <p:nvSpPr>
          <p:cNvPr id="28" name="TextBox 26">
            <a:extLst>
              <a:ext uri="{FF2B5EF4-FFF2-40B4-BE49-F238E27FC236}">
                <a16:creationId xmlns:a16="http://schemas.microsoft.com/office/drawing/2014/main" id="{D2FB0A62-3452-FBBE-EFB1-60FFB7FC1B8E}"/>
              </a:ext>
            </a:extLst>
          </p:cNvPr>
          <p:cNvSpPr txBox="1"/>
          <p:nvPr/>
        </p:nvSpPr>
        <p:spPr>
          <a:xfrm>
            <a:off x="339782" y="1185198"/>
            <a:ext cx="8996821" cy="442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3200" b="1" spc="276" err="1">
                <a:solidFill>
                  <a:schemeClr val="bg2">
                    <a:lumMod val="25000"/>
                  </a:schemeClr>
                </a:solidFill>
                <a:latin typeface="Space Mono Bold"/>
              </a:rPr>
              <a:t>Nhập</a:t>
            </a:r>
            <a:r>
              <a:rPr lang="en-US" sz="3200" b="1" spc="276">
                <a:solidFill>
                  <a:schemeClr val="bg2">
                    <a:lumMod val="25000"/>
                  </a:schemeClr>
                </a:solidFill>
                <a:latin typeface="Space Mono Bold"/>
              </a:rPr>
              <a:t> </a:t>
            </a:r>
            <a:r>
              <a:rPr lang="en-US" sz="3200" b="1" spc="276" err="1">
                <a:solidFill>
                  <a:schemeClr val="bg2">
                    <a:lumMod val="25000"/>
                  </a:schemeClr>
                </a:solidFill>
                <a:latin typeface="Space Mono Bold"/>
              </a:rPr>
              <a:t>môn</a:t>
            </a:r>
            <a:r>
              <a:rPr lang="en-US" sz="3200" b="1" spc="276">
                <a:solidFill>
                  <a:schemeClr val="bg2">
                    <a:lumMod val="25000"/>
                  </a:schemeClr>
                </a:solidFill>
                <a:latin typeface="Space Mono Bold"/>
              </a:rPr>
              <a:t> </a:t>
            </a:r>
            <a:r>
              <a:rPr lang="en-US" sz="3200" b="1" spc="276" err="1">
                <a:solidFill>
                  <a:schemeClr val="bg2">
                    <a:lumMod val="25000"/>
                  </a:schemeClr>
                </a:solidFill>
                <a:latin typeface="Space Mono Bold"/>
              </a:rPr>
              <a:t>công</a:t>
            </a:r>
            <a:r>
              <a:rPr lang="en-US" sz="3200" b="1" spc="276">
                <a:solidFill>
                  <a:schemeClr val="bg2">
                    <a:lumMod val="25000"/>
                  </a:schemeClr>
                </a:solidFill>
                <a:latin typeface="Space Mono Bold"/>
              </a:rPr>
              <a:t> </a:t>
            </a:r>
            <a:r>
              <a:rPr lang="en-US" sz="3200" b="1" spc="276" err="1">
                <a:solidFill>
                  <a:schemeClr val="bg2">
                    <a:lumMod val="25000"/>
                  </a:schemeClr>
                </a:solidFill>
                <a:latin typeface="Space Mono Bold"/>
              </a:rPr>
              <a:t>nghệ</a:t>
            </a:r>
            <a:r>
              <a:rPr lang="en-US" sz="3200" b="1" spc="276">
                <a:solidFill>
                  <a:schemeClr val="bg2">
                    <a:lumMod val="25000"/>
                  </a:schemeClr>
                </a:solidFill>
                <a:latin typeface="Space Mono Bold"/>
              </a:rPr>
              <a:t> </a:t>
            </a:r>
            <a:r>
              <a:rPr lang="en-US" sz="3200" b="1" spc="276" err="1">
                <a:solidFill>
                  <a:schemeClr val="bg2">
                    <a:lumMod val="25000"/>
                  </a:schemeClr>
                </a:solidFill>
                <a:latin typeface="Space Mono Bold"/>
              </a:rPr>
              <a:t>phần</a:t>
            </a:r>
            <a:r>
              <a:rPr lang="en-US" sz="3200" b="1" spc="276">
                <a:solidFill>
                  <a:schemeClr val="bg2">
                    <a:lumMod val="25000"/>
                  </a:schemeClr>
                </a:solidFill>
                <a:latin typeface="Space Mono Bold"/>
              </a:rPr>
              <a:t> </a:t>
            </a:r>
            <a:r>
              <a:rPr lang="en-US" sz="3200" b="1" spc="276" err="1">
                <a:solidFill>
                  <a:schemeClr val="bg2">
                    <a:lumMod val="25000"/>
                  </a:schemeClr>
                </a:solidFill>
                <a:latin typeface="Space Mono Bold"/>
              </a:rPr>
              <a:t>mềm</a:t>
            </a:r>
            <a:endParaRPr lang="en-US" sz="3200" b="1" spc="276">
              <a:solidFill>
                <a:schemeClr val="bg2">
                  <a:lumMod val="25000"/>
                </a:schemeClr>
              </a:solidFill>
              <a:latin typeface="Space Mono Bold"/>
            </a:endParaRPr>
          </a:p>
        </p:txBody>
      </p:sp>
      <p:pic>
        <p:nvPicPr>
          <p:cNvPr id="29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1EAE8360-1A3F-7074-5BC2-EA23C9DE3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24" y="-228815"/>
            <a:ext cx="2607334" cy="262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5">
            <a:extLst>
              <a:ext uri="{FF2B5EF4-FFF2-40B4-BE49-F238E27FC236}">
                <a16:creationId xmlns:a16="http://schemas.microsoft.com/office/drawing/2014/main" id="{27ABD1B6-C941-4689-2E86-14B41A65DD3E}"/>
              </a:ext>
            </a:extLst>
          </p:cNvPr>
          <p:cNvSpPr txBox="1"/>
          <p:nvPr/>
        </p:nvSpPr>
        <p:spPr>
          <a:xfrm>
            <a:off x="614784" y="2474094"/>
            <a:ext cx="9100485" cy="2051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92"/>
              </a:lnSpc>
            </a:pPr>
            <a:r>
              <a:rPr lang="en-US" sz="7200" spc="115">
                <a:solidFill>
                  <a:schemeClr val="bg2">
                    <a:lumMod val="50000"/>
                  </a:schemeClr>
                </a:solidFill>
                <a:latin typeface="Oswald"/>
              </a:rPr>
              <a:t>GROUP 13</a:t>
            </a:r>
          </a:p>
          <a:p>
            <a:pPr>
              <a:lnSpc>
                <a:spcPts val="7992"/>
              </a:lnSpc>
            </a:pPr>
            <a:r>
              <a:rPr lang="en-US" sz="7200" spc="115">
                <a:solidFill>
                  <a:schemeClr val="bg2">
                    <a:lumMod val="50000"/>
                  </a:schemeClr>
                </a:solidFill>
                <a:latin typeface="Oswald"/>
              </a:rPr>
              <a:t>WEB QUẢN LÝ BỆNH VIỆN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D97C16-E115-FFC5-B355-832D7C2AEB25}"/>
              </a:ext>
            </a:extLst>
          </p:cNvPr>
          <p:cNvSpPr txBox="1"/>
          <p:nvPr/>
        </p:nvSpPr>
        <p:spPr>
          <a:xfrm>
            <a:off x="870368" y="4976442"/>
            <a:ext cx="7160949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 rtl="0" fontAlgn="base"/>
            <a:r>
              <a:rPr lang="en-US" sz="1800" b="1" i="0">
                <a:solidFill>
                  <a:schemeClr val="bg2">
                    <a:lumMod val="10000"/>
                  </a:schemeClr>
                </a:solidFill>
                <a:effectLst/>
                <a:latin typeface="Space Mono"/>
              </a:rPr>
              <a:t>Instructor:</a:t>
            </a:r>
          </a:p>
          <a:p>
            <a:pPr lvl="1" fontAlgn="base"/>
            <a:r>
              <a:rPr lang="en-US">
                <a:solidFill>
                  <a:schemeClr val="bg2">
                    <a:lumMod val="10000"/>
                  </a:schemeClr>
                </a:solidFill>
                <a:latin typeface="Space Mono"/>
              </a:rPr>
              <a:t>TS. Nguyễn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latin typeface="Space Mono"/>
              </a:rPr>
              <a:t>Văn</a:t>
            </a:r>
            <a:r>
              <a:rPr lang="en-US">
                <a:solidFill>
                  <a:schemeClr val="bg2">
                    <a:lumMod val="10000"/>
                  </a:schemeClr>
                </a:solidFill>
                <a:latin typeface="Space Mono"/>
              </a:rPr>
              <a:t>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latin typeface="Space Mono"/>
              </a:rPr>
              <a:t>Vũ</a:t>
            </a:r>
            <a:endParaRPr lang="en-US">
              <a:solidFill>
                <a:schemeClr val="bg2">
                  <a:lumMod val="10000"/>
                </a:schemeClr>
              </a:solidFill>
              <a:latin typeface="Space Mono"/>
            </a:endParaRPr>
          </a:p>
          <a:p>
            <a:pPr lvl="1" fontAlgn="base"/>
            <a:r>
              <a:rPr lang="en-US" err="1">
                <a:solidFill>
                  <a:schemeClr val="bg2">
                    <a:lumMod val="10000"/>
                  </a:schemeClr>
                </a:solidFill>
                <a:latin typeface="Space Mono"/>
              </a:rPr>
              <a:t>ThS</a:t>
            </a:r>
            <a:r>
              <a:rPr lang="en-US">
                <a:solidFill>
                  <a:schemeClr val="bg2">
                    <a:lumMod val="10000"/>
                  </a:schemeClr>
                </a:solidFill>
                <a:latin typeface="Space Mono"/>
              </a:rPr>
              <a:t>.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latin typeface="Space Mono"/>
              </a:rPr>
              <a:t>Trương</a:t>
            </a:r>
            <a:r>
              <a:rPr lang="en-US">
                <a:solidFill>
                  <a:schemeClr val="bg2">
                    <a:lumMod val="10000"/>
                  </a:schemeClr>
                </a:solidFill>
                <a:latin typeface="Space Mono"/>
              </a:rPr>
              <a:t>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latin typeface="Space Mono"/>
              </a:rPr>
              <a:t>Phước</a:t>
            </a:r>
            <a:r>
              <a:rPr lang="en-US">
                <a:solidFill>
                  <a:schemeClr val="bg2">
                    <a:lumMod val="10000"/>
                  </a:schemeClr>
                </a:solidFill>
                <a:latin typeface="Space Mono"/>
              </a:rPr>
              <a:t>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latin typeface="Space Mono"/>
              </a:rPr>
              <a:t>Lộc</a:t>
            </a:r>
            <a:endParaRPr lang="en-US" i="0">
              <a:solidFill>
                <a:schemeClr val="bg2">
                  <a:lumMod val="10000"/>
                </a:schemeClr>
              </a:solidFill>
              <a:effectLst/>
              <a:latin typeface="Space Mono"/>
            </a:endParaRPr>
          </a:p>
          <a:p>
            <a:pPr algn="l" rtl="0" fontAlgn="base"/>
            <a:endParaRPr lang="en-US" sz="1800" b="1" i="0">
              <a:solidFill>
                <a:schemeClr val="bg2">
                  <a:lumMod val="10000"/>
                </a:schemeClr>
              </a:solidFill>
              <a:effectLst/>
              <a:latin typeface="Space Mono" panose="020B0604020202020204" charset="0"/>
            </a:endParaRPr>
          </a:p>
          <a:p>
            <a:pPr algn="l" rtl="0" fontAlgn="base"/>
            <a:r>
              <a:rPr lang="en-US" sz="1800" b="1" i="0">
                <a:solidFill>
                  <a:schemeClr val="bg2">
                    <a:lumMod val="10000"/>
                  </a:schemeClr>
                </a:solidFill>
                <a:effectLst/>
                <a:latin typeface="Space Mono"/>
              </a:rPr>
              <a:t>Team members: </a:t>
            </a:r>
            <a:r>
              <a:rPr lang="en-US" sz="1800" b="0" i="0">
                <a:solidFill>
                  <a:schemeClr val="bg2">
                    <a:lumMod val="10000"/>
                  </a:schemeClr>
                </a:solidFill>
                <a:effectLst/>
                <a:latin typeface="Space Mono"/>
              </a:rPr>
              <a:t>  </a:t>
            </a:r>
            <a:endParaRPr lang="en-US" b="0" i="0">
              <a:solidFill>
                <a:schemeClr val="bg2">
                  <a:lumMod val="10000"/>
                </a:schemeClr>
              </a:solidFill>
              <a:effectLst/>
              <a:latin typeface="Space Mono"/>
            </a:endParaRPr>
          </a:p>
          <a:p>
            <a:pPr lvl="1" fontAlgn="base"/>
            <a:r>
              <a:rPr lang="en-US" i="0">
                <a:solidFill>
                  <a:schemeClr val="bg2">
                    <a:lumMod val="10000"/>
                  </a:schemeClr>
                </a:solidFill>
                <a:effectLst/>
                <a:latin typeface="Space Mono"/>
              </a:rPr>
              <a:t>20120437 - </a:t>
            </a:r>
            <a:r>
              <a:rPr lang="en-US" i="0" err="1">
                <a:solidFill>
                  <a:schemeClr val="bg2">
                    <a:lumMod val="10000"/>
                  </a:schemeClr>
                </a:solidFill>
                <a:effectLst/>
                <a:latin typeface="Space Mono"/>
              </a:rPr>
              <a:t>Trần</a:t>
            </a:r>
            <a:r>
              <a:rPr lang="en-US" i="0">
                <a:solidFill>
                  <a:schemeClr val="bg2">
                    <a:lumMod val="10000"/>
                  </a:schemeClr>
                </a:solidFill>
                <a:effectLst/>
                <a:latin typeface="Space Mono"/>
              </a:rPr>
              <a:t> </a:t>
            </a:r>
            <a:r>
              <a:rPr lang="en-US" i="0" err="1">
                <a:solidFill>
                  <a:schemeClr val="bg2">
                    <a:lumMod val="10000"/>
                  </a:schemeClr>
                </a:solidFill>
                <a:effectLst/>
                <a:latin typeface="Space Mono"/>
              </a:rPr>
              <a:t>Khắc</a:t>
            </a:r>
            <a:r>
              <a:rPr lang="en-US" i="0">
                <a:solidFill>
                  <a:schemeClr val="bg2">
                    <a:lumMod val="10000"/>
                  </a:schemeClr>
                </a:solidFill>
                <a:effectLst/>
                <a:latin typeface="Space Mono"/>
              </a:rPr>
              <a:t> </a:t>
            </a:r>
            <a:r>
              <a:rPr lang="en-US" i="0" err="1">
                <a:solidFill>
                  <a:schemeClr val="bg2">
                    <a:lumMod val="10000"/>
                  </a:schemeClr>
                </a:solidFill>
                <a:effectLst/>
                <a:latin typeface="Space Mono"/>
              </a:rPr>
              <a:t>Bình</a:t>
            </a:r>
            <a:r>
              <a:rPr lang="en-US">
                <a:solidFill>
                  <a:schemeClr val="bg2">
                    <a:lumMod val="10000"/>
                  </a:schemeClr>
                </a:solidFill>
                <a:latin typeface="Space Mono"/>
              </a:rPr>
              <a:t> </a:t>
            </a:r>
          </a:p>
          <a:p>
            <a:pPr lvl="1" fontAlgn="base"/>
            <a:r>
              <a:rPr lang="en-US" i="0">
                <a:solidFill>
                  <a:schemeClr val="bg2">
                    <a:lumMod val="10000"/>
                  </a:schemeClr>
                </a:solidFill>
                <a:effectLst/>
                <a:latin typeface="Space Mono"/>
              </a:rPr>
              <a:t>20120468 - Nguyễn </a:t>
            </a:r>
            <a:r>
              <a:rPr lang="en-US" i="0" err="1">
                <a:solidFill>
                  <a:schemeClr val="bg2">
                    <a:lumMod val="10000"/>
                  </a:schemeClr>
                </a:solidFill>
                <a:effectLst/>
                <a:latin typeface="Space Mono"/>
              </a:rPr>
              <a:t>Văn</a:t>
            </a:r>
            <a:r>
              <a:rPr lang="en-US" i="0">
                <a:solidFill>
                  <a:schemeClr val="bg2">
                    <a:lumMod val="10000"/>
                  </a:schemeClr>
                </a:solidFill>
                <a:effectLst/>
                <a:latin typeface="Space Mono"/>
              </a:rPr>
              <a:t> </a:t>
            </a:r>
            <a:r>
              <a:rPr lang="en-US" i="0" err="1">
                <a:solidFill>
                  <a:schemeClr val="bg2">
                    <a:lumMod val="10000"/>
                  </a:schemeClr>
                </a:solidFill>
                <a:effectLst/>
                <a:latin typeface="Space Mono"/>
              </a:rPr>
              <a:t>Hải</a:t>
            </a:r>
            <a:r>
              <a:rPr lang="en-US" i="0">
                <a:solidFill>
                  <a:schemeClr val="bg2">
                    <a:lumMod val="10000"/>
                  </a:schemeClr>
                </a:solidFill>
                <a:effectLst/>
                <a:latin typeface="Space Mono"/>
              </a:rPr>
              <a:t>  </a:t>
            </a:r>
          </a:p>
          <a:p>
            <a:pPr lvl="1" fontAlgn="base"/>
            <a:r>
              <a:rPr lang="en-US" i="0">
                <a:solidFill>
                  <a:schemeClr val="bg2">
                    <a:lumMod val="10000"/>
                  </a:schemeClr>
                </a:solidFill>
                <a:effectLst/>
                <a:latin typeface="Space Mono"/>
              </a:rPr>
              <a:t>20120482</a:t>
            </a:r>
            <a:r>
              <a:rPr lang="en-US" i="1">
                <a:solidFill>
                  <a:schemeClr val="bg2">
                    <a:lumMod val="10000"/>
                  </a:schemeClr>
                </a:solidFill>
                <a:effectLst/>
                <a:latin typeface="Space Mono"/>
              </a:rPr>
              <a:t> </a:t>
            </a:r>
            <a:r>
              <a:rPr lang="en-US" i="0">
                <a:solidFill>
                  <a:schemeClr val="bg2">
                    <a:lumMod val="10000"/>
                  </a:schemeClr>
                </a:solidFill>
                <a:effectLst/>
                <a:latin typeface="Space Mono"/>
              </a:rPr>
              <a:t>-</a:t>
            </a:r>
            <a:r>
              <a:rPr lang="en-US" i="1">
                <a:solidFill>
                  <a:schemeClr val="bg2">
                    <a:lumMod val="10000"/>
                  </a:schemeClr>
                </a:solidFill>
                <a:effectLst/>
                <a:latin typeface="Space Mono"/>
              </a:rPr>
              <a:t> </a:t>
            </a:r>
            <a:r>
              <a:rPr lang="en-US" i="0">
                <a:solidFill>
                  <a:schemeClr val="bg2">
                    <a:lumMod val="10000"/>
                  </a:schemeClr>
                </a:solidFill>
                <a:effectLst/>
                <a:latin typeface="Space Mono"/>
              </a:rPr>
              <a:t>Nguyễn Tạ Huy Hoàng</a:t>
            </a:r>
            <a:r>
              <a:rPr lang="en-US" i="1">
                <a:solidFill>
                  <a:schemeClr val="bg2">
                    <a:lumMod val="10000"/>
                  </a:schemeClr>
                </a:solidFill>
                <a:latin typeface="Space Mono"/>
              </a:rPr>
              <a:t> </a:t>
            </a:r>
            <a:endParaRPr lang="en-US" i="1">
              <a:solidFill>
                <a:schemeClr val="bg2">
                  <a:lumMod val="10000"/>
                </a:schemeClr>
              </a:solidFill>
              <a:effectLst/>
              <a:latin typeface="Space Mono" panose="020B0604020202020204" charset="0"/>
            </a:endParaRPr>
          </a:p>
          <a:p>
            <a:pPr lvl="1" fontAlgn="base"/>
            <a:r>
              <a:rPr lang="en-US" i="0">
                <a:solidFill>
                  <a:schemeClr val="bg2">
                    <a:lumMod val="10000"/>
                  </a:schemeClr>
                </a:solidFill>
                <a:effectLst/>
                <a:latin typeface="Space Mono"/>
              </a:rPr>
              <a:t>20120532 - Nguyễn </a:t>
            </a:r>
            <a:r>
              <a:rPr lang="en-US" i="0" err="1">
                <a:solidFill>
                  <a:schemeClr val="bg2">
                    <a:lumMod val="10000"/>
                  </a:schemeClr>
                </a:solidFill>
                <a:effectLst/>
                <a:latin typeface="Space Mono"/>
              </a:rPr>
              <a:t>Nhật</a:t>
            </a:r>
            <a:r>
              <a:rPr lang="en-US" i="0">
                <a:solidFill>
                  <a:schemeClr val="bg2">
                    <a:lumMod val="10000"/>
                  </a:schemeClr>
                </a:solidFill>
                <a:effectLst/>
                <a:latin typeface="Space Mono"/>
              </a:rPr>
              <a:t> Nam</a:t>
            </a:r>
            <a:r>
              <a:rPr lang="en-US">
                <a:solidFill>
                  <a:schemeClr val="bg2">
                    <a:lumMod val="10000"/>
                  </a:schemeClr>
                </a:solidFill>
                <a:latin typeface="Space Mono"/>
              </a:rPr>
              <a:t> </a:t>
            </a:r>
            <a:endParaRPr lang="en-US" i="0">
              <a:solidFill>
                <a:schemeClr val="bg2">
                  <a:lumMod val="10000"/>
                </a:schemeClr>
              </a:solidFill>
              <a:effectLst/>
              <a:latin typeface="Space Mono" panose="020B0604020202020204" charset="0"/>
            </a:endParaRPr>
          </a:p>
          <a:p>
            <a:pPr lvl="1" fontAlgn="base"/>
            <a:r>
              <a:rPr lang="en-US" i="0">
                <a:solidFill>
                  <a:schemeClr val="bg2">
                    <a:lumMod val="10000"/>
                  </a:schemeClr>
                </a:solidFill>
                <a:effectLst/>
                <a:latin typeface="Space Mono"/>
              </a:rPr>
              <a:t>20120534 - Nguyễn Minh </a:t>
            </a:r>
            <a:r>
              <a:rPr lang="en-US" i="0" err="1">
                <a:solidFill>
                  <a:schemeClr val="bg2">
                    <a:lumMod val="10000"/>
                  </a:schemeClr>
                </a:solidFill>
                <a:effectLst/>
                <a:latin typeface="Space Mono"/>
              </a:rPr>
              <a:t>Nghĩa</a:t>
            </a:r>
            <a:endParaRPr lang="en-US" i="0">
              <a:solidFill>
                <a:schemeClr val="bg2">
                  <a:lumMod val="10000"/>
                </a:schemeClr>
              </a:solidFill>
              <a:effectLst/>
              <a:latin typeface="Space Mono"/>
            </a:endParaRPr>
          </a:p>
          <a:p>
            <a:endParaRPr lang="en-US">
              <a:solidFill>
                <a:schemeClr val="bg2">
                  <a:lumMod val="10000"/>
                </a:schemeClr>
              </a:solidFill>
              <a:latin typeface="Space Mono" panose="020B0604020202020204" charset="0"/>
            </a:endParaRPr>
          </a:p>
        </p:txBody>
      </p:sp>
      <p:pic>
        <p:nvPicPr>
          <p:cNvPr id="22" name="Picture 20" descr="Logo&#10;&#10;Description automatically generated">
            <a:extLst>
              <a:ext uri="{FF2B5EF4-FFF2-40B4-BE49-F238E27FC236}">
                <a16:creationId xmlns:a16="http://schemas.microsoft.com/office/drawing/2014/main" id="{DF831013-E52B-F0B9-161A-9EF6896A5B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834630" y="160661"/>
            <a:ext cx="2743200" cy="116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203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17259300" y="-235087"/>
            <a:ext cx="2165554" cy="10878858"/>
            <a:chOff x="0" y="0"/>
            <a:chExt cx="570352" cy="28652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70352" cy="2865214"/>
            </a:xfrm>
            <a:custGeom>
              <a:avLst/>
              <a:gdLst/>
              <a:ahLst/>
              <a:cxnLst/>
              <a:rect l="l" t="t" r="r" b="b"/>
              <a:pathLst>
                <a:path w="570352" h="2865214">
                  <a:moveTo>
                    <a:pt x="0" y="0"/>
                  </a:moveTo>
                  <a:lnTo>
                    <a:pt x="570352" y="0"/>
                  </a:lnTo>
                  <a:lnTo>
                    <a:pt x="570352" y="2865214"/>
                  </a:lnTo>
                  <a:lnTo>
                    <a:pt x="0" y="2865214"/>
                  </a:lnTo>
                  <a:close/>
                </a:path>
              </a:pathLst>
            </a:custGeom>
            <a:solidFill>
              <a:srgbClr val="764B3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79838" y="9577898"/>
            <a:ext cx="2064797" cy="34163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338803" y="483923"/>
            <a:ext cx="1887472" cy="38779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468781" y="1152482"/>
            <a:ext cx="10304910" cy="967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92"/>
              </a:lnSpc>
            </a:pPr>
            <a:r>
              <a:rPr lang="en-US" sz="6000" spc="115">
                <a:solidFill>
                  <a:srgbClr val="C88A36"/>
                </a:solidFill>
                <a:latin typeface="Oswald"/>
              </a:rPr>
              <a:t>Use-case Modal</a:t>
            </a:r>
            <a:endParaRPr lang="en-US" sz="6000">
              <a:ea typeface="Calibri"/>
              <a:cs typeface="Calibri"/>
            </a:endParaRPr>
          </a:p>
        </p:txBody>
      </p:sp>
      <p:pic>
        <p:nvPicPr>
          <p:cNvPr id="22" name="Picture 26" descr="Diagram&#10;&#10;Description automatically generated">
            <a:extLst>
              <a:ext uri="{FF2B5EF4-FFF2-40B4-BE49-F238E27FC236}">
                <a16:creationId xmlns:a16="http://schemas.microsoft.com/office/drawing/2014/main" id="{F9C5903B-D7D0-4029-68C0-BD3B628713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6693" y="483876"/>
            <a:ext cx="6921061" cy="943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79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4247" y="7892594"/>
            <a:ext cx="19782524" cy="2094576"/>
            <a:chOff x="0" y="0"/>
            <a:chExt cx="5210212" cy="551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10212" cy="551658"/>
            </a:xfrm>
            <a:custGeom>
              <a:avLst/>
              <a:gdLst/>
              <a:ahLst/>
              <a:cxnLst/>
              <a:rect l="l" t="t" r="r" b="b"/>
              <a:pathLst>
                <a:path w="5210212" h="551658">
                  <a:moveTo>
                    <a:pt x="0" y="0"/>
                  </a:moveTo>
                  <a:lnTo>
                    <a:pt x="5210212" y="0"/>
                  </a:lnTo>
                  <a:lnTo>
                    <a:pt x="5210212" y="551658"/>
                  </a:lnTo>
                  <a:lnTo>
                    <a:pt x="0" y="5516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043957" y="2768218"/>
            <a:ext cx="12213837" cy="5128178"/>
            <a:chOff x="0" y="-57150"/>
            <a:chExt cx="3216815" cy="1350631"/>
          </a:xfrm>
        </p:grpSpPr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  <p:sp>
          <p:nvSpPr>
            <p:cNvPr id="6" name="Freeform 6"/>
            <p:cNvSpPr/>
            <p:nvPr/>
          </p:nvSpPr>
          <p:spPr>
            <a:xfrm>
              <a:off x="1636226" y="0"/>
              <a:ext cx="1580589" cy="1293481"/>
            </a:xfrm>
            <a:custGeom>
              <a:avLst/>
              <a:gdLst/>
              <a:ahLst/>
              <a:cxnLst/>
              <a:rect l="l" t="t" r="r" b="b"/>
              <a:pathLst>
                <a:path w="868725" h="1293481">
                  <a:moveTo>
                    <a:pt x="0" y="0"/>
                  </a:moveTo>
                  <a:lnTo>
                    <a:pt x="868725" y="0"/>
                  </a:lnTo>
                  <a:lnTo>
                    <a:pt x="868725" y="1293481"/>
                  </a:lnTo>
                  <a:lnTo>
                    <a:pt x="0" y="1293481"/>
                  </a:lnTo>
                  <a:close/>
                </a:path>
              </a:pathLst>
            </a:custGeom>
            <a:solidFill>
              <a:srgbClr val="C88A36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-684104" y="190294"/>
            <a:ext cx="19441687" cy="3024130"/>
            <a:chOff x="0" y="0"/>
            <a:chExt cx="5120444" cy="7964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120444" cy="796479"/>
            </a:xfrm>
            <a:custGeom>
              <a:avLst/>
              <a:gdLst/>
              <a:ahLst/>
              <a:cxnLst/>
              <a:rect l="l" t="t" r="r" b="b"/>
              <a:pathLst>
                <a:path w="5120444" h="796479">
                  <a:moveTo>
                    <a:pt x="0" y="0"/>
                  </a:moveTo>
                  <a:lnTo>
                    <a:pt x="5120444" y="0"/>
                  </a:lnTo>
                  <a:lnTo>
                    <a:pt x="5120444" y="796479"/>
                  </a:lnTo>
                  <a:lnTo>
                    <a:pt x="0" y="79647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259300" y="-235087"/>
            <a:ext cx="2165554" cy="10878858"/>
            <a:chOff x="0" y="0"/>
            <a:chExt cx="570352" cy="28652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70352" cy="2865214"/>
            </a:xfrm>
            <a:custGeom>
              <a:avLst/>
              <a:gdLst/>
              <a:ahLst/>
              <a:cxnLst/>
              <a:rect l="l" t="t" r="r" b="b"/>
              <a:pathLst>
                <a:path w="570352" h="2865214">
                  <a:moveTo>
                    <a:pt x="0" y="0"/>
                  </a:moveTo>
                  <a:lnTo>
                    <a:pt x="570352" y="0"/>
                  </a:lnTo>
                  <a:lnTo>
                    <a:pt x="570352" y="2865214"/>
                  </a:lnTo>
                  <a:lnTo>
                    <a:pt x="0" y="2865214"/>
                  </a:lnTo>
                  <a:close/>
                </a:path>
              </a:pathLst>
            </a:custGeom>
            <a:solidFill>
              <a:srgbClr val="764B3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8474312"/>
            <a:ext cx="2064797" cy="341630"/>
          </a:xfrm>
          <a:prstGeom prst="rect">
            <a:avLst/>
          </a:prstGeom>
        </p:spPr>
      </p:pic>
      <p:sp>
        <p:nvSpPr>
          <p:cNvPr id="15" name="AutoShape 15"/>
          <p:cNvSpPr/>
          <p:nvPr/>
        </p:nvSpPr>
        <p:spPr>
          <a:xfrm rot="-5400000">
            <a:off x="7742942" y="6351690"/>
            <a:ext cx="7027401" cy="0"/>
          </a:xfrm>
          <a:prstGeom prst="line">
            <a:avLst/>
          </a:prstGeom>
          <a:ln w="47625" cap="flat">
            <a:solidFill>
              <a:srgbClr val="764B36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338803" y="483923"/>
            <a:ext cx="1887472" cy="38779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14924546" y="8056101"/>
            <a:ext cx="4669508" cy="3073386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304210" y="4347113"/>
            <a:ext cx="2638537" cy="2812394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3543058" y="1507207"/>
            <a:ext cx="11191719" cy="1057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92"/>
              </a:lnSpc>
            </a:pPr>
            <a:r>
              <a:rPr lang="en-US" sz="9600" spc="115" err="1">
                <a:solidFill>
                  <a:srgbClr val="C88A36"/>
                </a:solidFill>
                <a:latin typeface="Oswald"/>
              </a:rPr>
              <a:t>Fuctional</a:t>
            </a:r>
            <a:r>
              <a:rPr lang="en-US" sz="9600" spc="115">
                <a:solidFill>
                  <a:srgbClr val="C88A36"/>
                </a:solidFill>
                <a:latin typeface="Oswald"/>
              </a:rPr>
              <a:t> Requirements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07290" y="3280511"/>
            <a:ext cx="10677692" cy="52629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115" lvl="1" indent="-269875">
              <a:buFont typeface="Arial"/>
              <a:buChar char="•"/>
            </a:pPr>
            <a:r>
              <a:rPr lang="en-US" sz="3800" spc="299" err="1">
                <a:solidFill>
                  <a:srgbClr val="764B36"/>
                </a:solidFill>
                <a:latin typeface="Space Mono"/>
              </a:rPr>
              <a:t>Đăng</a:t>
            </a:r>
            <a:r>
              <a:rPr lang="en-US" sz="3800" spc="299">
                <a:solidFill>
                  <a:srgbClr val="764B36"/>
                </a:solidFill>
                <a:latin typeface="Space Mono"/>
              </a:rPr>
              <a:t> </a:t>
            </a:r>
            <a:r>
              <a:rPr lang="en-US" sz="3800" spc="299" err="1">
                <a:solidFill>
                  <a:srgbClr val="764B36"/>
                </a:solidFill>
                <a:latin typeface="Space Mono"/>
              </a:rPr>
              <a:t>nhập</a:t>
            </a:r>
            <a:endParaRPr lang="en-US" sz="3800" spc="299">
              <a:solidFill>
                <a:srgbClr val="764B36"/>
              </a:solidFill>
              <a:latin typeface="Space Mono"/>
            </a:endParaRPr>
          </a:p>
          <a:p>
            <a:pPr marL="539115" lvl="1" indent="-269875">
              <a:buFont typeface="Arial"/>
              <a:buChar char="•"/>
            </a:pPr>
            <a:r>
              <a:rPr lang="en-US" sz="3800" spc="299" err="1">
                <a:solidFill>
                  <a:srgbClr val="764B36"/>
                </a:solidFill>
                <a:latin typeface="Space Mono"/>
              </a:rPr>
              <a:t>Đăng</a:t>
            </a:r>
            <a:r>
              <a:rPr lang="en-US" sz="3800" spc="299">
                <a:solidFill>
                  <a:srgbClr val="764B36"/>
                </a:solidFill>
                <a:latin typeface="Space Mono"/>
              </a:rPr>
              <a:t> </a:t>
            </a:r>
            <a:r>
              <a:rPr lang="en-US" sz="3800" spc="299" err="1">
                <a:solidFill>
                  <a:srgbClr val="764B36"/>
                </a:solidFill>
                <a:latin typeface="Space Mono"/>
              </a:rPr>
              <a:t>ký</a:t>
            </a:r>
            <a:r>
              <a:rPr lang="en-US" sz="3800" spc="299">
                <a:solidFill>
                  <a:srgbClr val="764B36"/>
                </a:solidFill>
                <a:latin typeface="Space Mono"/>
              </a:rPr>
              <a:t>, </a:t>
            </a:r>
            <a:r>
              <a:rPr lang="en-US" sz="3800" spc="299" err="1">
                <a:solidFill>
                  <a:srgbClr val="764B36"/>
                </a:solidFill>
                <a:latin typeface="Space Mono"/>
              </a:rPr>
              <a:t>vô</a:t>
            </a:r>
            <a:r>
              <a:rPr lang="en-US" sz="3800" spc="299">
                <a:solidFill>
                  <a:srgbClr val="764B36"/>
                </a:solidFill>
                <a:latin typeface="Space Mono"/>
              </a:rPr>
              <a:t> </a:t>
            </a:r>
            <a:r>
              <a:rPr lang="en-US" sz="3800" spc="299" err="1">
                <a:solidFill>
                  <a:srgbClr val="764B36"/>
                </a:solidFill>
                <a:latin typeface="Space Mono"/>
              </a:rPr>
              <a:t>hiệu</a:t>
            </a:r>
            <a:r>
              <a:rPr lang="en-US" sz="3800" spc="299">
                <a:solidFill>
                  <a:srgbClr val="764B36"/>
                </a:solidFill>
                <a:latin typeface="Space Mono"/>
              </a:rPr>
              <a:t> </a:t>
            </a:r>
            <a:r>
              <a:rPr lang="en-US" sz="3800" spc="299" err="1">
                <a:solidFill>
                  <a:srgbClr val="764B36"/>
                </a:solidFill>
                <a:latin typeface="Space Mono"/>
              </a:rPr>
              <a:t>hóa</a:t>
            </a:r>
            <a:r>
              <a:rPr lang="en-US" sz="3800" spc="299">
                <a:solidFill>
                  <a:srgbClr val="764B36"/>
                </a:solidFill>
                <a:latin typeface="Space Mono"/>
              </a:rPr>
              <a:t> </a:t>
            </a:r>
            <a:r>
              <a:rPr lang="en-US" sz="3800" spc="299" err="1">
                <a:solidFill>
                  <a:srgbClr val="764B36"/>
                </a:solidFill>
                <a:latin typeface="Space Mono"/>
              </a:rPr>
              <a:t>tài</a:t>
            </a:r>
            <a:r>
              <a:rPr lang="en-US" sz="3800" spc="299">
                <a:solidFill>
                  <a:srgbClr val="764B36"/>
                </a:solidFill>
                <a:latin typeface="Space Mono"/>
              </a:rPr>
              <a:t> </a:t>
            </a:r>
            <a:r>
              <a:rPr lang="en-US" sz="3800" spc="299" err="1">
                <a:solidFill>
                  <a:srgbClr val="764B36"/>
                </a:solidFill>
                <a:latin typeface="Space Mono"/>
              </a:rPr>
              <a:t>khoản</a:t>
            </a:r>
            <a:r>
              <a:rPr lang="en-US" sz="3800" spc="299">
                <a:solidFill>
                  <a:srgbClr val="764B36"/>
                </a:solidFill>
                <a:latin typeface="Space Mono"/>
              </a:rPr>
              <a:t>.</a:t>
            </a:r>
          </a:p>
          <a:p>
            <a:pPr marL="539115" lvl="1" indent="-269875">
              <a:buFont typeface="Arial"/>
              <a:buChar char="•"/>
            </a:pPr>
            <a:r>
              <a:rPr lang="en-US" sz="3800" spc="299">
                <a:solidFill>
                  <a:srgbClr val="764B36"/>
                </a:solidFill>
                <a:latin typeface="Space Mono"/>
              </a:rPr>
              <a:t>Quản </a:t>
            </a:r>
            <a:r>
              <a:rPr lang="en-US" sz="3800" spc="299" err="1">
                <a:solidFill>
                  <a:srgbClr val="764B36"/>
                </a:solidFill>
                <a:latin typeface="Space Mono"/>
              </a:rPr>
              <a:t>lí</a:t>
            </a:r>
            <a:r>
              <a:rPr lang="en-US" sz="3800" spc="299">
                <a:solidFill>
                  <a:srgbClr val="764B36"/>
                </a:solidFill>
                <a:latin typeface="Space Mono"/>
              </a:rPr>
              <a:t> </a:t>
            </a:r>
            <a:r>
              <a:rPr lang="en-US" sz="3800" spc="299" err="1">
                <a:solidFill>
                  <a:srgbClr val="764B36"/>
                </a:solidFill>
                <a:latin typeface="Space Mono"/>
              </a:rPr>
              <a:t>tài</a:t>
            </a:r>
            <a:r>
              <a:rPr lang="en-US" sz="3800" spc="299">
                <a:solidFill>
                  <a:srgbClr val="764B36"/>
                </a:solidFill>
                <a:latin typeface="Space Mono"/>
              </a:rPr>
              <a:t> </a:t>
            </a:r>
            <a:r>
              <a:rPr lang="en-US" sz="3800" spc="299" err="1">
                <a:solidFill>
                  <a:srgbClr val="764B36"/>
                </a:solidFill>
                <a:latin typeface="Space Mono"/>
              </a:rPr>
              <a:t>khoản</a:t>
            </a:r>
            <a:r>
              <a:rPr lang="en-US" sz="3800" spc="299">
                <a:solidFill>
                  <a:srgbClr val="764B36"/>
                </a:solidFill>
                <a:latin typeface="Space Mono"/>
              </a:rPr>
              <a:t> (</a:t>
            </a:r>
            <a:r>
              <a:rPr lang="en-US" sz="3800" spc="299" err="1">
                <a:solidFill>
                  <a:srgbClr val="764B36"/>
                </a:solidFill>
                <a:latin typeface="Space Mono"/>
              </a:rPr>
              <a:t>thông</a:t>
            </a:r>
            <a:r>
              <a:rPr lang="en-US" sz="3800" spc="299">
                <a:solidFill>
                  <a:srgbClr val="764B36"/>
                </a:solidFill>
                <a:latin typeface="Space Mono"/>
              </a:rPr>
              <a:t> tin, </a:t>
            </a:r>
            <a:r>
              <a:rPr lang="en-US" sz="3800" spc="299" err="1">
                <a:solidFill>
                  <a:srgbClr val="764B36"/>
                </a:solidFill>
                <a:latin typeface="Space Mono"/>
              </a:rPr>
              <a:t>bảo</a:t>
            </a:r>
            <a:r>
              <a:rPr lang="en-US" sz="3800" spc="299">
                <a:solidFill>
                  <a:srgbClr val="764B36"/>
                </a:solidFill>
                <a:latin typeface="Space Mono"/>
              </a:rPr>
              <a:t> </a:t>
            </a:r>
            <a:r>
              <a:rPr lang="en-US" sz="3800" spc="299" err="1">
                <a:solidFill>
                  <a:srgbClr val="764B36"/>
                </a:solidFill>
                <a:latin typeface="Space Mono"/>
              </a:rPr>
              <a:t>mật</a:t>
            </a:r>
            <a:r>
              <a:rPr lang="en-US" sz="3800" spc="299">
                <a:solidFill>
                  <a:srgbClr val="764B36"/>
                </a:solidFill>
                <a:latin typeface="Space Mono"/>
              </a:rPr>
              <a:t>, </a:t>
            </a:r>
            <a:r>
              <a:rPr lang="en-US" sz="3800" spc="299" err="1">
                <a:solidFill>
                  <a:srgbClr val="764B36"/>
                </a:solidFill>
                <a:latin typeface="Space Mono"/>
              </a:rPr>
              <a:t>hồ</a:t>
            </a:r>
            <a:r>
              <a:rPr lang="en-US" sz="3800" spc="299">
                <a:solidFill>
                  <a:srgbClr val="764B36"/>
                </a:solidFill>
                <a:latin typeface="Space Mono"/>
              </a:rPr>
              <a:t> </a:t>
            </a:r>
            <a:r>
              <a:rPr lang="en-US" sz="3800" spc="299" err="1">
                <a:solidFill>
                  <a:srgbClr val="764B36"/>
                </a:solidFill>
                <a:latin typeface="Space Mono"/>
              </a:rPr>
              <a:t>sơ</a:t>
            </a:r>
            <a:r>
              <a:rPr lang="en-US" sz="3800" spc="299">
                <a:solidFill>
                  <a:srgbClr val="764B36"/>
                </a:solidFill>
                <a:latin typeface="Space Mono"/>
              </a:rPr>
              <a:t>,…)</a:t>
            </a:r>
          </a:p>
          <a:p>
            <a:pPr marL="539115" lvl="1" indent="-269875">
              <a:buFont typeface="Arial"/>
              <a:buChar char="•"/>
            </a:pPr>
            <a:r>
              <a:rPr lang="en-US" sz="3800" spc="299">
                <a:solidFill>
                  <a:srgbClr val="764B36"/>
                </a:solidFill>
                <a:latin typeface="Space Mono"/>
              </a:rPr>
              <a:t>Quản </a:t>
            </a:r>
            <a:r>
              <a:rPr lang="en-US" sz="3800" spc="299" err="1">
                <a:solidFill>
                  <a:srgbClr val="764B36"/>
                </a:solidFill>
                <a:latin typeface="Space Mono"/>
              </a:rPr>
              <a:t>lí</a:t>
            </a:r>
            <a:r>
              <a:rPr lang="en-US" sz="3800" spc="299">
                <a:solidFill>
                  <a:srgbClr val="764B36"/>
                </a:solidFill>
                <a:latin typeface="Space Mono"/>
              </a:rPr>
              <a:t> </a:t>
            </a:r>
            <a:r>
              <a:rPr lang="en-US" sz="3800" spc="299" err="1">
                <a:solidFill>
                  <a:srgbClr val="764B36"/>
                </a:solidFill>
                <a:latin typeface="Space Mono"/>
              </a:rPr>
              <a:t>các</a:t>
            </a:r>
            <a:r>
              <a:rPr lang="en-US" sz="3800" spc="299">
                <a:solidFill>
                  <a:srgbClr val="764B36"/>
                </a:solidFill>
                <a:latin typeface="Space Mono"/>
              </a:rPr>
              <a:t> </a:t>
            </a:r>
            <a:r>
              <a:rPr lang="en-US" sz="3800" spc="299" err="1">
                <a:solidFill>
                  <a:srgbClr val="764B36"/>
                </a:solidFill>
                <a:latin typeface="Space Mono"/>
              </a:rPr>
              <a:t>dịch</a:t>
            </a:r>
            <a:r>
              <a:rPr lang="en-US" sz="3800" spc="299">
                <a:solidFill>
                  <a:srgbClr val="764B36"/>
                </a:solidFill>
                <a:latin typeface="Space Mono"/>
              </a:rPr>
              <a:t> </a:t>
            </a:r>
            <a:r>
              <a:rPr lang="en-US" sz="3800" spc="299" err="1">
                <a:solidFill>
                  <a:srgbClr val="764B36"/>
                </a:solidFill>
                <a:latin typeface="Space Mono"/>
              </a:rPr>
              <a:t>vụ</a:t>
            </a:r>
          </a:p>
          <a:p>
            <a:pPr marL="539115" lvl="1" indent="-269875">
              <a:buFont typeface="Arial"/>
              <a:buChar char="•"/>
            </a:pPr>
            <a:r>
              <a:rPr lang="en-US" sz="3800" spc="299" err="1">
                <a:solidFill>
                  <a:srgbClr val="764B36"/>
                </a:solidFill>
                <a:latin typeface="Space Mono"/>
              </a:rPr>
              <a:t>Tư</a:t>
            </a:r>
            <a:r>
              <a:rPr lang="en-US" sz="3800" spc="299">
                <a:solidFill>
                  <a:srgbClr val="764B36"/>
                </a:solidFill>
                <a:latin typeface="Space Mono"/>
              </a:rPr>
              <a:t> </a:t>
            </a:r>
            <a:r>
              <a:rPr lang="en-US" sz="3800" spc="299" err="1">
                <a:solidFill>
                  <a:srgbClr val="764B36"/>
                </a:solidFill>
                <a:latin typeface="Space Mono"/>
              </a:rPr>
              <a:t>vấn</a:t>
            </a:r>
            <a:r>
              <a:rPr lang="en-US" sz="3800" spc="299">
                <a:solidFill>
                  <a:srgbClr val="764B36"/>
                </a:solidFill>
                <a:latin typeface="Space Mono"/>
              </a:rPr>
              <a:t> online</a:t>
            </a:r>
          </a:p>
          <a:p>
            <a:pPr marL="539115" lvl="1" indent="-269875">
              <a:buFont typeface="Arial"/>
              <a:buChar char="•"/>
            </a:pPr>
            <a:r>
              <a:rPr lang="en-US" sz="3800" spc="299" err="1">
                <a:solidFill>
                  <a:srgbClr val="764B36"/>
                </a:solidFill>
                <a:latin typeface="Space Mono"/>
              </a:rPr>
              <a:t>Đăng</a:t>
            </a:r>
            <a:r>
              <a:rPr lang="en-US" sz="3800" spc="299">
                <a:solidFill>
                  <a:srgbClr val="764B36"/>
                </a:solidFill>
                <a:latin typeface="Space Mono"/>
              </a:rPr>
              <a:t> </a:t>
            </a:r>
            <a:r>
              <a:rPr lang="en-US" sz="3800" spc="299" err="1">
                <a:solidFill>
                  <a:srgbClr val="764B36"/>
                </a:solidFill>
                <a:latin typeface="Space Mono"/>
              </a:rPr>
              <a:t>ký</a:t>
            </a:r>
            <a:r>
              <a:rPr lang="en-US" sz="3800" spc="299">
                <a:solidFill>
                  <a:srgbClr val="764B36"/>
                </a:solidFill>
                <a:latin typeface="Space Mono"/>
              </a:rPr>
              <a:t> </a:t>
            </a:r>
            <a:r>
              <a:rPr lang="en-US" sz="3800" spc="299" err="1">
                <a:solidFill>
                  <a:srgbClr val="764B36"/>
                </a:solidFill>
                <a:latin typeface="Space Mono"/>
              </a:rPr>
              <a:t>lịch</a:t>
            </a:r>
            <a:r>
              <a:rPr lang="en-US" sz="3800" spc="299">
                <a:solidFill>
                  <a:srgbClr val="764B36"/>
                </a:solidFill>
                <a:latin typeface="Space Mono"/>
              </a:rPr>
              <a:t> </a:t>
            </a:r>
            <a:r>
              <a:rPr lang="en-US" sz="3800" spc="299" err="1">
                <a:solidFill>
                  <a:srgbClr val="764B36"/>
                </a:solidFill>
                <a:latin typeface="Space Mono"/>
              </a:rPr>
              <a:t>khám</a:t>
            </a:r>
            <a:endParaRPr lang="en-US" sz="3800" spc="299">
              <a:solidFill>
                <a:srgbClr val="764B36"/>
              </a:solidFill>
              <a:latin typeface="Space Mono"/>
            </a:endParaRPr>
          </a:p>
          <a:p>
            <a:pPr marL="539115" lvl="1" indent="-269875">
              <a:buFont typeface="Arial"/>
              <a:buChar char="•"/>
            </a:pPr>
            <a:r>
              <a:rPr lang="en-US" sz="3800" spc="299">
                <a:solidFill>
                  <a:srgbClr val="764B36"/>
                </a:solidFill>
                <a:latin typeface="Space Mono"/>
              </a:rPr>
              <a:t>Thánh </a:t>
            </a:r>
            <a:r>
              <a:rPr lang="en-US" sz="3800" spc="299" err="1">
                <a:solidFill>
                  <a:srgbClr val="764B36"/>
                </a:solidFill>
                <a:latin typeface="Space Mono"/>
              </a:rPr>
              <a:t>toán</a:t>
            </a:r>
            <a:r>
              <a:rPr lang="en-US" sz="3800" spc="299">
                <a:solidFill>
                  <a:srgbClr val="764B36"/>
                </a:solidFill>
                <a:latin typeface="Space Mono"/>
              </a:rPr>
              <a:t> online.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B5B2E6D-80F5-B3DC-67BA-A18FD01F53A5}"/>
              </a:ext>
            </a:extLst>
          </p:cNvPr>
          <p:cNvGrpSpPr/>
          <p:nvPr/>
        </p:nvGrpSpPr>
        <p:grpSpPr>
          <a:xfrm>
            <a:off x="12887693" y="-2806235"/>
            <a:ext cx="2314154" cy="2271923"/>
            <a:chOff x="14825217" y="511253"/>
            <a:chExt cx="4245428" cy="416378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09B3430-40D7-A7DC-B9B4-626525BB21E9}"/>
                </a:ext>
              </a:extLst>
            </p:cNvPr>
            <p:cNvSpPr/>
            <p:nvPr/>
          </p:nvSpPr>
          <p:spPr>
            <a:xfrm>
              <a:off x="14825217" y="511253"/>
              <a:ext cx="4245428" cy="416378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22" name="Picture 21" descr="Logo&#10;&#10;Description automatically generated">
              <a:extLst>
                <a:ext uri="{FF2B5EF4-FFF2-40B4-BE49-F238E27FC236}">
                  <a16:creationId xmlns:a16="http://schemas.microsoft.com/office/drawing/2014/main" id="{6F88BBD1-DF5E-331C-0FEA-D2C5E2305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636015" y="2002357"/>
              <a:ext cx="2743200" cy="11697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3484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84104" y="7892594"/>
            <a:ext cx="19782524" cy="2094576"/>
            <a:chOff x="0" y="0"/>
            <a:chExt cx="5210212" cy="551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10212" cy="551658"/>
            </a:xfrm>
            <a:custGeom>
              <a:avLst/>
              <a:gdLst/>
              <a:ahLst/>
              <a:cxnLst/>
              <a:rect l="l" t="t" r="r" b="b"/>
              <a:pathLst>
                <a:path w="5210212" h="551658">
                  <a:moveTo>
                    <a:pt x="0" y="0"/>
                  </a:moveTo>
                  <a:lnTo>
                    <a:pt x="5210212" y="0"/>
                  </a:lnTo>
                  <a:lnTo>
                    <a:pt x="5210212" y="551658"/>
                  </a:lnTo>
                  <a:lnTo>
                    <a:pt x="0" y="5516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043957" y="2768218"/>
            <a:ext cx="12213837" cy="5128178"/>
            <a:chOff x="0" y="-57150"/>
            <a:chExt cx="3216815" cy="1350631"/>
          </a:xfrm>
        </p:grpSpPr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  <p:sp>
          <p:nvSpPr>
            <p:cNvPr id="6" name="Freeform 6"/>
            <p:cNvSpPr/>
            <p:nvPr/>
          </p:nvSpPr>
          <p:spPr>
            <a:xfrm>
              <a:off x="1636226" y="0"/>
              <a:ext cx="1580589" cy="1293481"/>
            </a:xfrm>
            <a:custGeom>
              <a:avLst/>
              <a:gdLst/>
              <a:ahLst/>
              <a:cxnLst/>
              <a:rect l="l" t="t" r="r" b="b"/>
              <a:pathLst>
                <a:path w="868725" h="1293481">
                  <a:moveTo>
                    <a:pt x="0" y="0"/>
                  </a:moveTo>
                  <a:lnTo>
                    <a:pt x="868725" y="0"/>
                  </a:lnTo>
                  <a:lnTo>
                    <a:pt x="868725" y="1293481"/>
                  </a:lnTo>
                  <a:lnTo>
                    <a:pt x="0" y="1293481"/>
                  </a:lnTo>
                  <a:close/>
                </a:path>
              </a:pathLst>
            </a:custGeom>
            <a:solidFill>
              <a:srgbClr val="C88A36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-684104" y="190294"/>
            <a:ext cx="19441687" cy="3024130"/>
            <a:chOff x="0" y="0"/>
            <a:chExt cx="5120444" cy="7964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120444" cy="796479"/>
            </a:xfrm>
            <a:custGeom>
              <a:avLst/>
              <a:gdLst/>
              <a:ahLst/>
              <a:cxnLst/>
              <a:rect l="l" t="t" r="r" b="b"/>
              <a:pathLst>
                <a:path w="5120444" h="796479">
                  <a:moveTo>
                    <a:pt x="0" y="0"/>
                  </a:moveTo>
                  <a:lnTo>
                    <a:pt x="5120444" y="0"/>
                  </a:lnTo>
                  <a:lnTo>
                    <a:pt x="5120444" y="796479"/>
                  </a:lnTo>
                  <a:lnTo>
                    <a:pt x="0" y="79647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259300" y="-235087"/>
            <a:ext cx="2165554" cy="10878858"/>
            <a:chOff x="0" y="0"/>
            <a:chExt cx="570352" cy="28652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70352" cy="2865214"/>
            </a:xfrm>
            <a:custGeom>
              <a:avLst/>
              <a:gdLst/>
              <a:ahLst/>
              <a:cxnLst/>
              <a:rect l="l" t="t" r="r" b="b"/>
              <a:pathLst>
                <a:path w="570352" h="2865214">
                  <a:moveTo>
                    <a:pt x="0" y="0"/>
                  </a:moveTo>
                  <a:lnTo>
                    <a:pt x="570352" y="0"/>
                  </a:lnTo>
                  <a:lnTo>
                    <a:pt x="570352" y="2865214"/>
                  </a:lnTo>
                  <a:lnTo>
                    <a:pt x="0" y="2865214"/>
                  </a:lnTo>
                  <a:close/>
                </a:path>
              </a:pathLst>
            </a:custGeom>
            <a:solidFill>
              <a:srgbClr val="764B3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8474312"/>
            <a:ext cx="2064797" cy="341630"/>
          </a:xfrm>
          <a:prstGeom prst="rect">
            <a:avLst/>
          </a:prstGeom>
        </p:spPr>
      </p:pic>
      <p:sp>
        <p:nvSpPr>
          <p:cNvPr id="15" name="AutoShape 15"/>
          <p:cNvSpPr/>
          <p:nvPr/>
        </p:nvSpPr>
        <p:spPr>
          <a:xfrm rot="-5400000">
            <a:off x="7742942" y="6351690"/>
            <a:ext cx="7027401" cy="0"/>
          </a:xfrm>
          <a:prstGeom prst="line">
            <a:avLst/>
          </a:prstGeom>
          <a:ln w="47625" cap="flat">
            <a:solidFill>
              <a:srgbClr val="764B36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338803" y="483923"/>
            <a:ext cx="1887472" cy="38779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14924546" y="8056101"/>
            <a:ext cx="4669508" cy="3073386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304210" y="4347113"/>
            <a:ext cx="2638537" cy="2812394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028700" y="1388965"/>
            <a:ext cx="13755597" cy="1057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92"/>
              </a:lnSpc>
            </a:pPr>
            <a:r>
              <a:rPr lang="en-US" sz="9600" spc="115">
                <a:solidFill>
                  <a:srgbClr val="C88A36"/>
                </a:solidFill>
                <a:latin typeface="Oswald"/>
              </a:rPr>
              <a:t>Non-functional Requirements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21921" y="3792890"/>
            <a:ext cx="9355078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115" lvl="1" indent="-269875">
              <a:buFont typeface="Arial"/>
              <a:buChar char="•"/>
            </a:pPr>
            <a:r>
              <a:rPr lang="en-US" sz="3500" spc="299" err="1">
                <a:solidFill>
                  <a:srgbClr val="764B36"/>
                </a:solidFill>
                <a:latin typeface="time"/>
              </a:rPr>
              <a:t>Thời</a:t>
            </a:r>
            <a:r>
              <a:rPr lang="en-US" sz="3500" spc="299">
                <a:solidFill>
                  <a:srgbClr val="764B36"/>
                </a:solidFill>
                <a:latin typeface="time"/>
              </a:rPr>
              <a:t> </a:t>
            </a:r>
            <a:r>
              <a:rPr lang="en-US" sz="3500" spc="299" err="1">
                <a:solidFill>
                  <a:srgbClr val="764B36"/>
                </a:solidFill>
                <a:latin typeface="time"/>
              </a:rPr>
              <a:t>gian</a:t>
            </a:r>
            <a:r>
              <a:rPr lang="en-US" sz="3500" spc="299">
                <a:solidFill>
                  <a:srgbClr val="764B36"/>
                </a:solidFill>
                <a:latin typeface="time"/>
              </a:rPr>
              <a:t> </a:t>
            </a:r>
            <a:r>
              <a:rPr lang="en-US" sz="3500" spc="299" err="1">
                <a:solidFill>
                  <a:srgbClr val="764B36"/>
                </a:solidFill>
                <a:latin typeface="time"/>
              </a:rPr>
              <a:t>phản</a:t>
            </a:r>
            <a:r>
              <a:rPr lang="en-US" sz="3500" spc="299">
                <a:solidFill>
                  <a:srgbClr val="764B36"/>
                </a:solidFill>
                <a:latin typeface="time"/>
              </a:rPr>
              <a:t> </a:t>
            </a:r>
            <a:r>
              <a:rPr lang="en-US" sz="3500" spc="299" err="1">
                <a:solidFill>
                  <a:srgbClr val="764B36"/>
                </a:solidFill>
                <a:latin typeface="time"/>
              </a:rPr>
              <a:t>hồi</a:t>
            </a:r>
            <a:r>
              <a:rPr lang="en-US" sz="3500" spc="299">
                <a:solidFill>
                  <a:srgbClr val="764B36"/>
                </a:solidFill>
                <a:latin typeface="time"/>
              </a:rPr>
              <a:t>: </a:t>
            </a:r>
            <a:r>
              <a:rPr lang="en-US" sz="3500" spc="299" err="1">
                <a:solidFill>
                  <a:srgbClr val="764B36"/>
                </a:solidFill>
                <a:latin typeface="time"/>
              </a:rPr>
              <a:t>nhanh</a:t>
            </a:r>
            <a:r>
              <a:rPr lang="en-US" sz="3500" spc="299">
                <a:solidFill>
                  <a:srgbClr val="764B36"/>
                </a:solidFill>
                <a:latin typeface="time"/>
              </a:rPr>
              <a:t> ( 1 – 1,5s)</a:t>
            </a:r>
          </a:p>
          <a:p>
            <a:pPr marL="539115" lvl="1" indent="-269875">
              <a:buFont typeface="Arial"/>
              <a:buChar char="•"/>
            </a:pPr>
            <a:r>
              <a:rPr lang="en-US" sz="3500" spc="299">
                <a:solidFill>
                  <a:srgbClr val="764B36"/>
                </a:solidFill>
                <a:latin typeface="time"/>
              </a:rPr>
              <a:t>Linh </a:t>
            </a:r>
            <a:r>
              <a:rPr lang="en-US" sz="3500" spc="299" err="1">
                <a:solidFill>
                  <a:srgbClr val="764B36"/>
                </a:solidFill>
                <a:latin typeface="time"/>
              </a:rPr>
              <a:t>hoạt</a:t>
            </a:r>
            <a:r>
              <a:rPr lang="en-US" sz="3500" spc="299">
                <a:solidFill>
                  <a:srgbClr val="764B36"/>
                </a:solidFill>
                <a:latin typeface="time"/>
              </a:rPr>
              <a:t>: </a:t>
            </a:r>
            <a:r>
              <a:rPr lang="en-US" sz="3500" spc="299" err="1">
                <a:solidFill>
                  <a:srgbClr val="764B36"/>
                </a:solidFill>
                <a:latin typeface="time"/>
              </a:rPr>
              <a:t>Có</a:t>
            </a:r>
            <a:r>
              <a:rPr lang="en-US" sz="3500" spc="299">
                <a:solidFill>
                  <a:srgbClr val="764B36"/>
                </a:solidFill>
                <a:latin typeface="time"/>
              </a:rPr>
              <a:t> </a:t>
            </a:r>
            <a:r>
              <a:rPr lang="en-US" sz="3500" spc="299" err="1">
                <a:solidFill>
                  <a:srgbClr val="764B36"/>
                </a:solidFill>
                <a:latin typeface="time"/>
              </a:rPr>
              <a:t>thể</a:t>
            </a:r>
            <a:r>
              <a:rPr lang="en-US" sz="3500" spc="299">
                <a:solidFill>
                  <a:srgbClr val="764B36"/>
                </a:solidFill>
                <a:latin typeface="time"/>
              </a:rPr>
              <a:t> </a:t>
            </a:r>
            <a:r>
              <a:rPr lang="en-US" sz="3500" spc="299" err="1">
                <a:solidFill>
                  <a:srgbClr val="764B36"/>
                </a:solidFill>
                <a:latin typeface="time"/>
              </a:rPr>
              <a:t>mở</a:t>
            </a:r>
            <a:r>
              <a:rPr lang="en-US" sz="3500" spc="299">
                <a:solidFill>
                  <a:srgbClr val="764B36"/>
                </a:solidFill>
                <a:latin typeface="time"/>
              </a:rPr>
              <a:t> </a:t>
            </a:r>
            <a:r>
              <a:rPr lang="en-US" sz="3500" spc="299" err="1">
                <a:solidFill>
                  <a:srgbClr val="764B36"/>
                </a:solidFill>
                <a:latin typeface="time"/>
              </a:rPr>
              <a:t>rộng</a:t>
            </a:r>
            <a:r>
              <a:rPr lang="en-US" sz="3500" spc="299">
                <a:solidFill>
                  <a:srgbClr val="764B36"/>
                </a:solidFill>
                <a:latin typeface="time"/>
              </a:rPr>
              <a:t> </a:t>
            </a:r>
            <a:r>
              <a:rPr lang="en-US" sz="3500" spc="299" err="1">
                <a:solidFill>
                  <a:srgbClr val="764B36"/>
                </a:solidFill>
                <a:latin typeface="time"/>
              </a:rPr>
              <a:t>thêm</a:t>
            </a:r>
            <a:r>
              <a:rPr lang="en-US" sz="3500" spc="299">
                <a:solidFill>
                  <a:srgbClr val="764B36"/>
                </a:solidFill>
                <a:latin typeface="time"/>
              </a:rPr>
              <a:t> </a:t>
            </a:r>
            <a:r>
              <a:rPr lang="en-US" sz="3500" spc="299" err="1">
                <a:solidFill>
                  <a:srgbClr val="764B36"/>
                </a:solidFill>
                <a:latin typeface="time"/>
              </a:rPr>
              <a:t>chức</a:t>
            </a:r>
            <a:r>
              <a:rPr lang="en-US" sz="3500" spc="299">
                <a:solidFill>
                  <a:srgbClr val="764B36"/>
                </a:solidFill>
                <a:latin typeface="time"/>
              </a:rPr>
              <a:t> </a:t>
            </a:r>
            <a:r>
              <a:rPr lang="en-US" sz="3500" spc="299" err="1">
                <a:solidFill>
                  <a:srgbClr val="764B36"/>
                </a:solidFill>
                <a:latin typeface="time"/>
              </a:rPr>
              <a:t>năng</a:t>
            </a:r>
            <a:r>
              <a:rPr lang="en-US" sz="3500" spc="299">
                <a:solidFill>
                  <a:srgbClr val="764B36"/>
                </a:solidFill>
                <a:latin typeface="time"/>
              </a:rPr>
              <a:t>.</a:t>
            </a:r>
          </a:p>
          <a:p>
            <a:pPr marL="539115" lvl="1" indent="-269875">
              <a:buFont typeface="Arial"/>
              <a:buChar char="•"/>
            </a:pPr>
            <a:r>
              <a:rPr lang="en-US" sz="3500" spc="299" err="1">
                <a:solidFill>
                  <a:srgbClr val="764B36"/>
                </a:solidFill>
                <a:latin typeface="time"/>
              </a:rPr>
              <a:t>Khả</a:t>
            </a:r>
            <a:r>
              <a:rPr lang="en-US" sz="3500" spc="299">
                <a:solidFill>
                  <a:srgbClr val="764B36"/>
                </a:solidFill>
                <a:latin typeface="time"/>
              </a:rPr>
              <a:t> </a:t>
            </a:r>
            <a:r>
              <a:rPr lang="en-US" sz="3500" spc="299" err="1">
                <a:solidFill>
                  <a:srgbClr val="764B36"/>
                </a:solidFill>
                <a:latin typeface="time"/>
              </a:rPr>
              <a:t>năng</a:t>
            </a:r>
            <a:r>
              <a:rPr lang="en-US" sz="3500" spc="299">
                <a:solidFill>
                  <a:srgbClr val="764B36"/>
                </a:solidFill>
                <a:latin typeface="time"/>
              </a:rPr>
              <a:t> </a:t>
            </a:r>
            <a:r>
              <a:rPr lang="en-US" sz="3500" spc="299" err="1">
                <a:solidFill>
                  <a:srgbClr val="764B36"/>
                </a:solidFill>
                <a:latin typeface="time"/>
              </a:rPr>
              <a:t>truy</a:t>
            </a:r>
            <a:r>
              <a:rPr lang="en-US" sz="3500" spc="299">
                <a:solidFill>
                  <a:srgbClr val="764B36"/>
                </a:solidFill>
                <a:latin typeface="time"/>
              </a:rPr>
              <a:t> </a:t>
            </a:r>
            <a:r>
              <a:rPr lang="en-US" sz="3500" spc="299" err="1">
                <a:solidFill>
                  <a:srgbClr val="764B36"/>
                </a:solidFill>
                <a:latin typeface="time"/>
              </a:rPr>
              <a:t>cập</a:t>
            </a:r>
            <a:r>
              <a:rPr lang="en-US" sz="3500" spc="299">
                <a:solidFill>
                  <a:srgbClr val="764B36"/>
                </a:solidFill>
                <a:latin typeface="time"/>
              </a:rPr>
              <a:t> </a:t>
            </a:r>
            <a:r>
              <a:rPr lang="en-US" sz="3500" spc="299" err="1">
                <a:solidFill>
                  <a:srgbClr val="764B36"/>
                </a:solidFill>
                <a:latin typeface="time"/>
              </a:rPr>
              <a:t>cao</a:t>
            </a:r>
            <a:r>
              <a:rPr lang="en-US" sz="3500" spc="299">
                <a:solidFill>
                  <a:srgbClr val="764B36"/>
                </a:solidFill>
                <a:latin typeface="time"/>
              </a:rPr>
              <a:t>: 200 – 300 </a:t>
            </a:r>
            <a:r>
              <a:rPr lang="en-US" sz="3500" spc="299" err="1">
                <a:solidFill>
                  <a:srgbClr val="764B36"/>
                </a:solidFill>
                <a:latin typeface="time"/>
              </a:rPr>
              <a:t>người</a:t>
            </a:r>
            <a:r>
              <a:rPr lang="en-US" sz="3500" spc="299">
                <a:solidFill>
                  <a:srgbClr val="764B36"/>
                </a:solidFill>
                <a:latin typeface="time"/>
              </a:rPr>
              <a:t>.</a:t>
            </a:r>
          </a:p>
          <a:p>
            <a:pPr marL="539115" lvl="1" indent="-269875">
              <a:buFont typeface="Arial"/>
              <a:buChar char="•"/>
            </a:pPr>
            <a:r>
              <a:rPr lang="en-US" sz="3500" spc="299">
                <a:solidFill>
                  <a:srgbClr val="764B36"/>
                </a:solidFill>
                <a:latin typeface="time"/>
              </a:rPr>
              <a:t>Trang web </a:t>
            </a:r>
            <a:r>
              <a:rPr lang="en-US" sz="3500" spc="299" err="1">
                <a:solidFill>
                  <a:srgbClr val="764B36"/>
                </a:solidFill>
                <a:latin typeface="time"/>
              </a:rPr>
              <a:t>hoạt</a:t>
            </a:r>
            <a:r>
              <a:rPr lang="en-US" sz="3500" spc="299">
                <a:solidFill>
                  <a:srgbClr val="764B36"/>
                </a:solidFill>
                <a:latin typeface="time"/>
              </a:rPr>
              <a:t> </a:t>
            </a:r>
            <a:r>
              <a:rPr lang="en-US" sz="3500" spc="299" err="1">
                <a:solidFill>
                  <a:srgbClr val="764B36"/>
                </a:solidFill>
                <a:latin typeface="time"/>
              </a:rPr>
              <a:t>động</a:t>
            </a:r>
            <a:r>
              <a:rPr lang="en-US" sz="3500" spc="299">
                <a:solidFill>
                  <a:srgbClr val="764B36"/>
                </a:solidFill>
                <a:latin typeface="time"/>
              </a:rPr>
              <a:t> 24/24.</a:t>
            </a:r>
          </a:p>
          <a:p>
            <a:pPr marL="539115" lvl="1" indent="-269875">
              <a:buFont typeface="Arial"/>
              <a:buChar char="•"/>
            </a:pPr>
            <a:r>
              <a:rPr lang="en-US" sz="3500" spc="299">
                <a:solidFill>
                  <a:srgbClr val="764B36"/>
                </a:solidFill>
                <a:latin typeface="time"/>
              </a:rPr>
              <a:t> Bảo </a:t>
            </a:r>
            <a:r>
              <a:rPr lang="en-US" sz="3500" spc="299" err="1">
                <a:solidFill>
                  <a:srgbClr val="764B36"/>
                </a:solidFill>
                <a:latin typeface="time"/>
              </a:rPr>
              <a:t>mật</a:t>
            </a:r>
            <a:r>
              <a:rPr lang="en-US" sz="3500" spc="299">
                <a:solidFill>
                  <a:srgbClr val="764B36"/>
                </a:solidFill>
                <a:latin typeface="time"/>
              </a:rPr>
              <a:t> </a:t>
            </a:r>
            <a:r>
              <a:rPr lang="en-US" sz="3500" spc="299" err="1">
                <a:solidFill>
                  <a:srgbClr val="764B36"/>
                </a:solidFill>
                <a:latin typeface="time"/>
              </a:rPr>
              <a:t>thông</a:t>
            </a:r>
            <a:r>
              <a:rPr lang="en-US" sz="3500" spc="299">
                <a:solidFill>
                  <a:srgbClr val="764B36"/>
                </a:solidFill>
                <a:latin typeface="time"/>
              </a:rPr>
              <a:t> tin </a:t>
            </a:r>
            <a:r>
              <a:rPr lang="en-US" sz="3500" spc="299" err="1">
                <a:solidFill>
                  <a:srgbClr val="764B36"/>
                </a:solidFill>
                <a:latin typeface="time"/>
              </a:rPr>
              <a:t>khách</a:t>
            </a:r>
            <a:r>
              <a:rPr lang="en-US" sz="3500" spc="299">
                <a:solidFill>
                  <a:srgbClr val="764B36"/>
                </a:solidFill>
                <a:latin typeface="time"/>
              </a:rPr>
              <a:t> </a:t>
            </a:r>
            <a:r>
              <a:rPr lang="en-US" sz="3500" spc="299" err="1">
                <a:solidFill>
                  <a:srgbClr val="764B36"/>
                </a:solidFill>
                <a:latin typeface="time"/>
              </a:rPr>
              <a:t>hàng</a:t>
            </a:r>
            <a:r>
              <a:rPr lang="en-US" sz="3500" spc="299">
                <a:solidFill>
                  <a:srgbClr val="764B36"/>
                </a:solidFill>
                <a:latin typeface="tim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1955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84104" y="8644668"/>
            <a:ext cx="19441687" cy="2094576"/>
            <a:chOff x="0" y="0"/>
            <a:chExt cx="5120444" cy="551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20444" cy="551658"/>
            </a:xfrm>
            <a:custGeom>
              <a:avLst/>
              <a:gdLst/>
              <a:ahLst/>
              <a:cxnLst/>
              <a:rect l="l" t="t" r="r" b="b"/>
              <a:pathLst>
                <a:path w="5120444" h="551658">
                  <a:moveTo>
                    <a:pt x="0" y="0"/>
                  </a:moveTo>
                  <a:lnTo>
                    <a:pt x="5120444" y="0"/>
                  </a:lnTo>
                  <a:lnTo>
                    <a:pt x="5120444" y="551658"/>
                  </a:lnTo>
                  <a:lnTo>
                    <a:pt x="0" y="5516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84104" y="190294"/>
            <a:ext cx="19441687" cy="2094576"/>
            <a:chOff x="0" y="0"/>
            <a:chExt cx="5120444" cy="5516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120444" cy="551658"/>
            </a:xfrm>
            <a:custGeom>
              <a:avLst/>
              <a:gdLst/>
              <a:ahLst/>
              <a:cxnLst/>
              <a:rect l="l" t="t" r="r" b="b"/>
              <a:pathLst>
                <a:path w="5120444" h="551658">
                  <a:moveTo>
                    <a:pt x="0" y="0"/>
                  </a:moveTo>
                  <a:lnTo>
                    <a:pt x="5120444" y="0"/>
                  </a:lnTo>
                  <a:lnTo>
                    <a:pt x="5120444" y="551658"/>
                  </a:lnTo>
                  <a:lnTo>
                    <a:pt x="0" y="5516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-235087"/>
            <a:ext cx="2165554" cy="10878858"/>
            <a:chOff x="0" y="0"/>
            <a:chExt cx="570352" cy="28652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70352" cy="2865214"/>
            </a:xfrm>
            <a:custGeom>
              <a:avLst/>
              <a:gdLst/>
              <a:ahLst/>
              <a:cxnLst/>
              <a:rect l="l" t="t" r="r" b="b"/>
              <a:pathLst>
                <a:path w="570352" h="2865214">
                  <a:moveTo>
                    <a:pt x="0" y="0"/>
                  </a:moveTo>
                  <a:lnTo>
                    <a:pt x="570352" y="0"/>
                  </a:lnTo>
                  <a:lnTo>
                    <a:pt x="570352" y="2865214"/>
                  </a:lnTo>
                  <a:lnTo>
                    <a:pt x="0" y="2865214"/>
                  </a:lnTo>
                  <a:close/>
                </a:path>
              </a:pathLst>
            </a:custGeom>
            <a:solidFill>
              <a:srgbClr val="764B3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8474312"/>
            <a:ext cx="2064797" cy="341630"/>
          </a:xfrm>
          <a:prstGeom prst="rect">
            <a:avLst/>
          </a:prstGeom>
        </p:spPr>
      </p:pic>
      <p:sp>
        <p:nvSpPr>
          <p:cNvPr id="14" name="AutoShape 14"/>
          <p:cNvSpPr/>
          <p:nvPr/>
        </p:nvSpPr>
        <p:spPr>
          <a:xfrm rot="-5400000">
            <a:off x="3485028" y="4518588"/>
            <a:ext cx="7027401" cy="0"/>
          </a:xfrm>
          <a:prstGeom prst="line">
            <a:avLst/>
          </a:prstGeom>
          <a:ln w="47625" cap="flat">
            <a:solidFill>
              <a:srgbClr val="764B36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4924546" y="8056101"/>
            <a:ext cx="4669508" cy="307338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602230" y="-1621229"/>
            <a:ext cx="5371540" cy="3242457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338803" y="483923"/>
            <a:ext cx="1887472" cy="38779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140178" y="4429973"/>
            <a:ext cx="8104966" cy="1034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92"/>
              </a:lnSpc>
            </a:pPr>
            <a:r>
              <a:rPr lang="en-US" sz="7200" spc="115">
                <a:solidFill>
                  <a:srgbClr val="C88A36"/>
                </a:solidFill>
                <a:latin typeface="Oswald"/>
              </a:rPr>
              <a:t>Content 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767600" y="4391159"/>
            <a:ext cx="7655721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eaLnBrk="1" hangingPunct="1">
              <a:defRPr/>
            </a:pPr>
            <a:r>
              <a:rPr lang="en-US" altLang="ja-JP" sz="6600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Analysis and design</a:t>
            </a:r>
            <a:endParaRPr lang="en-US" altLang="ja-JP" sz="660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808080"/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7">
            <a:extLst>
              <a:ext uri="{FF2B5EF4-FFF2-40B4-BE49-F238E27FC236}">
                <a16:creationId xmlns:a16="http://schemas.microsoft.com/office/drawing/2014/main" id="{B641876E-AA3E-0C83-FC7B-3CABC64213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5410056" y="4194024"/>
            <a:ext cx="2519066" cy="251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68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84104" y="9258300"/>
            <a:ext cx="19782524" cy="728870"/>
            <a:chOff x="0" y="0"/>
            <a:chExt cx="5210212" cy="551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10212" cy="551658"/>
            </a:xfrm>
            <a:custGeom>
              <a:avLst/>
              <a:gdLst/>
              <a:ahLst/>
              <a:cxnLst/>
              <a:rect l="l" t="t" r="r" b="b"/>
              <a:pathLst>
                <a:path w="5210212" h="551658">
                  <a:moveTo>
                    <a:pt x="0" y="0"/>
                  </a:moveTo>
                  <a:lnTo>
                    <a:pt x="5210212" y="0"/>
                  </a:lnTo>
                  <a:lnTo>
                    <a:pt x="5210212" y="551658"/>
                  </a:lnTo>
                  <a:lnTo>
                    <a:pt x="0" y="5516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32326" y="3405145"/>
            <a:ext cx="3298439" cy="4911187"/>
            <a:chOff x="0" y="0"/>
            <a:chExt cx="868725" cy="129348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68725" cy="1293481"/>
            </a:xfrm>
            <a:custGeom>
              <a:avLst/>
              <a:gdLst/>
              <a:ahLst/>
              <a:cxnLst/>
              <a:rect l="l" t="t" r="r" b="b"/>
              <a:pathLst>
                <a:path w="868725" h="1293481">
                  <a:moveTo>
                    <a:pt x="0" y="0"/>
                  </a:moveTo>
                  <a:lnTo>
                    <a:pt x="868725" y="0"/>
                  </a:lnTo>
                  <a:lnTo>
                    <a:pt x="868725" y="1293481"/>
                  </a:lnTo>
                  <a:lnTo>
                    <a:pt x="0" y="1293481"/>
                  </a:lnTo>
                  <a:close/>
                </a:path>
              </a:pathLst>
            </a:custGeom>
            <a:solidFill>
              <a:srgbClr val="C88A3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684104" y="190294"/>
            <a:ext cx="19441687" cy="2012652"/>
            <a:chOff x="0" y="0"/>
            <a:chExt cx="5120444" cy="7964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120444" cy="796479"/>
            </a:xfrm>
            <a:custGeom>
              <a:avLst/>
              <a:gdLst/>
              <a:ahLst/>
              <a:cxnLst/>
              <a:rect l="l" t="t" r="r" b="b"/>
              <a:pathLst>
                <a:path w="5120444" h="796479">
                  <a:moveTo>
                    <a:pt x="0" y="0"/>
                  </a:moveTo>
                  <a:lnTo>
                    <a:pt x="5120444" y="0"/>
                  </a:lnTo>
                  <a:lnTo>
                    <a:pt x="5120444" y="796479"/>
                  </a:lnTo>
                  <a:lnTo>
                    <a:pt x="0" y="79647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259300" y="-235087"/>
            <a:ext cx="2165554" cy="10878858"/>
            <a:chOff x="0" y="0"/>
            <a:chExt cx="570352" cy="28652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70352" cy="2865214"/>
            </a:xfrm>
            <a:custGeom>
              <a:avLst/>
              <a:gdLst/>
              <a:ahLst/>
              <a:cxnLst/>
              <a:rect l="l" t="t" r="r" b="b"/>
              <a:pathLst>
                <a:path w="570352" h="2865214">
                  <a:moveTo>
                    <a:pt x="0" y="0"/>
                  </a:moveTo>
                  <a:lnTo>
                    <a:pt x="570352" y="0"/>
                  </a:lnTo>
                  <a:lnTo>
                    <a:pt x="570352" y="2865214"/>
                  </a:lnTo>
                  <a:lnTo>
                    <a:pt x="0" y="2865214"/>
                  </a:lnTo>
                  <a:close/>
                </a:path>
              </a:pathLst>
            </a:custGeom>
            <a:solidFill>
              <a:srgbClr val="764B3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8474312"/>
            <a:ext cx="2064797" cy="341630"/>
          </a:xfrm>
          <a:prstGeom prst="rect">
            <a:avLst/>
          </a:prstGeom>
        </p:spPr>
      </p:pic>
      <p:sp>
        <p:nvSpPr>
          <p:cNvPr id="15" name="AutoShape 15"/>
          <p:cNvSpPr/>
          <p:nvPr/>
        </p:nvSpPr>
        <p:spPr>
          <a:xfrm rot="-5400000">
            <a:off x="8790091" y="6020419"/>
            <a:ext cx="7027401" cy="0"/>
          </a:xfrm>
          <a:prstGeom prst="line">
            <a:avLst/>
          </a:prstGeom>
          <a:ln w="47625" cap="flat">
            <a:solidFill>
              <a:srgbClr val="764B36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602230" y="-1621229"/>
            <a:ext cx="5371540" cy="3242457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338803" y="483923"/>
            <a:ext cx="1887472" cy="38779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flipH="1">
            <a:off x="14924546" y="8056101"/>
            <a:ext cx="4669508" cy="3073386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4304210" y="4347113"/>
            <a:ext cx="2638537" cy="2812394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2350081" y="802639"/>
            <a:ext cx="10304910" cy="1034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92"/>
              </a:lnSpc>
            </a:pPr>
            <a:r>
              <a:rPr lang="en-US" sz="7200" spc="115">
                <a:solidFill>
                  <a:srgbClr val="C88A36"/>
                </a:solidFill>
                <a:latin typeface="Oswald"/>
              </a:rPr>
              <a:t>Architecture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BC18CEC-2C71-C08B-8DA8-600C63FD40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10050" y="2449780"/>
            <a:ext cx="8479173" cy="649318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8653" y="9461571"/>
            <a:ext cx="19782524" cy="1149409"/>
            <a:chOff x="0" y="-57150"/>
            <a:chExt cx="5210212" cy="8699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10212" cy="551658"/>
            </a:xfrm>
            <a:custGeom>
              <a:avLst/>
              <a:gdLst/>
              <a:ahLst/>
              <a:cxnLst/>
              <a:rect l="l" t="t" r="r" b="b"/>
              <a:pathLst>
                <a:path w="5210212" h="551658">
                  <a:moveTo>
                    <a:pt x="0" y="0"/>
                  </a:moveTo>
                  <a:lnTo>
                    <a:pt x="5210212" y="0"/>
                  </a:lnTo>
                  <a:lnTo>
                    <a:pt x="5210212" y="551658"/>
                  </a:lnTo>
                  <a:lnTo>
                    <a:pt x="0" y="5516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32326" y="3405145"/>
            <a:ext cx="3298439" cy="4911187"/>
            <a:chOff x="0" y="0"/>
            <a:chExt cx="868725" cy="129348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68725" cy="1293481"/>
            </a:xfrm>
            <a:custGeom>
              <a:avLst/>
              <a:gdLst/>
              <a:ahLst/>
              <a:cxnLst/>
              <a:rect l="l" t="t" r="r" b="b"/>
              <a:pathLst>
                <a:path w="868725" h="1293481">
                  <a:moveTo>
                    <a:pt x="0" y="0"/>
                  </a:moveTo>
                  <a:lnTo>
                    <a:pt x="868725" y="0"/>
                  </a:lnTo>
                  <a:lnTo>
                    <a:pt x="868725" y="1293481"/>
                  </a:lnTo>
                  <a:lnTo>
                    <a:pt x="0" y="1293481"/>
                  </a:lnTo>
                  <a:close/>
                </a:path>
              </a:pathLst>
            </a:custGeom>
            <a:solidFill>
              <a:srgbClr val="C88A3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684104" y="190294"/>
            <a:ext cx="19441687" cy="2012652"/>
            <a:chOff x="0" y="0"/>
            <a:chExt cx="5120444" cy="7964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120444" cy="796479"/>
            </a:xfrm>
            <a:custGeom>
              <a:avLst/>
              <a:gdLst/>
              <a:ahLst/>
              <a:cxnLst/>
              <a:rect l="l" t="t" r="r" b="b"/>
              <a:pathLst>
                <a:path w="5120444" h="796479">
                  <a:moveTo>
                    <a:pt x="0" y="0"/>
                  </a:moveTo>
                  <a:lnTo>
                    <a:pt x="5120444" y="0"/>
                  </a:lnTo>
                  <a:lnTo>
                    <a:pt x="5120444" y="796479"/>
                  </a:lnTo>
                  <a:lnTo>
                    <a:pt x="0" y="79647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259300" y="-235087"/>
            <a:ext cx="2165554" cy="10878858"/>
            <a:chOff x="0" y="0"/>
            <a:chExt cx="570352" cy="28652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70352" cy="2865214"/>
            </a:xfrm>
            <a:custGeom>
              <a:avLst/>
              <a:gdLst/>
              <a:ahLst/>
              <a:cxnLst/>
              <a:rect l="l" t="t" r="r" b="b"/>
              <a:pathLst>
                <a:path w="570352" h="2865214">
                  <a:moveTo>
                    <a:pt x="0" y="0"/>
                  </a:moveTo>
                  <a:lnTo>
                    <a:pt x="570352" y="0"/>
                  </a:lnTo>
                  <a:lnTo>
                    <a:pt x="570352" y="2865214"/>
                  </a:lnTo>
                  <a:lnTo>
                    <a:pt x="0" y="2865214"/>
                  </a:lnTo>
                  <a:close/>
                </a:path>
              </a:pathLst>
            </a:custGeom>
            <a:solidFill>
              <a:srgbClr val="764B3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47493" y="9756703"/>
            <a:ext cx="2064797" cy="341630"/>
          </a:xfrm>
          <a:prstGeom prst="rect">
            <a:avLst/>
          </a:prstGeom>
        </p:spPr>
      </p:pic>
      <p:sp>
        <p:nvSpPr>
          <p:cNvPr id="15" name="AutoShape 15"/>
          <p:cNvSpPr/>
          <p:nvPr/>
        </p:nvSpPr>
        <p:spPr>
          <a:xfrm rot="-5400000">
            <a:off x="8790091" y="6020419"/>
            <a:ext cx="7027401" cy="0"/>
          </a:xfrm>
          <a:prstGeom prst="line">
            <a:avLst/>
          </a:prstGeom>
          <a:ln w="47625" cap="flat">
            <a:solidFill>
              <a:srgbClr val="764B36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602230" y="-1621229"/>
            <a:ext cx="5371540" cy="3242457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338803" y="483923"/>
            <a:ext cx="1887472" cy="38779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flipH="1">
            <a:off x="14924546" y="8056101"/>
            <a:ext cx="4669508" cy="3073386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4304210" y="4347113"/>
            <a:ext cx="2638537" cy="2812394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2350081" y="802639"/>
            <a:ext cx="10304910" cy="1034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92"/>
              </a:lnSpc>
            </a:pPr>
            <a:r>
              <a:rPr lang="en-US" sz="7200" spc="115">
                <a:solidFill>
                  <a:srgbClr val="C88A36"/>
                </a:solidFill>
                <a:latin typeface="Oswald"/>
              </a:rPr>
              <a:t>Architecture - Diagram</a:t>
            </a:r>
          </a:p>
        </p:txBody>
      </p:sp>
      <p:pic>
        <p:nvPicPr>
          <p:cNvPr id="20" name="Picture 20">
            <a:extLst>
              <a:ext uri="{FF2B5EF4-FFF2-40B4-BE49-F238E27FC236}">
                <a16:creationId xmlns:a16="http://schemas.microsoft.com/office/drawing/2014/main" id="{1FDF399F-51ED-14C8-6B61-41121A7D21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4705" y="2431005"/>
            <a:ext cx="10827833" cy="701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968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7">
            <a:extLst>
              <a:ext uri="{FF2B5EF4-FFF2-40B4-BE49-F238E27FC236}">
                <a16:creationId xmlns:a16="http://schemas.microsoft.com/office/drawing/2014/main" id="{62E30B0B-8549-07F6-F316-84B9E5C2F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478216" y="2347360"/>
            <a:ext cx="5529818" cy="7518166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-684104" y="9258300"/>
            <a:ext cx="19782524" cy="728870"/>
            <a:chOff x="0" y="0"/>
            <a:chExt cx="5210212" cy="551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10212" cy="551658"/>
            </a:xfrm>
            <a:custGeom>
              <a:avLst/>
              <a:gdLst/>
              <a:ahLst/>
              <a:cxnLst/>
              <a:rect l="l" t="t" r="r" b="b"/>
              <a:pathLst>
                <a:path w="5210212" h="551658">
                  <a:moveTo>
                    <a:pt x="0" y="0"/>
                  </a:moveTo>
                  <a:lnTo>
                    <a:pt x="5210212" y="0"/>
                  </a:lnTo>
                  <a:lnTo>
                    <a:pt x="5210212" y="551658"/>
                  </a:lnTo>
                  <a:lnTo>
                    <a:pt x="0" y="5516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242509" y="3481598"/>
            <a:ext cx="2518585" cy="4596311"/>
            <a:chOff x="0" y="0"/>
            <a:chExt cx="868725" cy="129348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68725" cy="1293481"/>
            </a:xfrm>
            <a:custGeom>
              <a:avLst/>
              <a:gdLst/>
              <a:ahLst/>
              <a:cxnLst/>
              <a:rect l="l" t="t" r="r" b="b"/>
              <a:pathLst>
                <a:path w="868725" h="1293481">
                  <a:moveTo>
                    <a:pt x="0" y="0"/>
                  </a:moveTo>
                  <a:lnTo>
                    <a:pt x="868725" y="0"/>
                  </a:lnTo>
                  <a:lnTo>
                    <a:pt x="868725" y="1293481"/>
                  </a:lnTo>
                  <a:lnTo>
                    <a:pt x="0" y="1293481"/>
                  </a:lnTo>
                  <a:close/>
                </a:path>
              </a:pathLst>
            </a:custGeom>
            <a:solidFill>
              <a:srgbClr val="C88A3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684104" y="190294"/>
            <a:ext cx="19441687" cy="2012652"/>
            <a:chOff x="0" y="0"/>
            <a:chExt cx="5120444" cy="7964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120444" cy="796479"/>
            </a:xfrm>
            <a:custGeom>
              <a:avLst/>
              <a:gdLst/>
              <a:ahLst/>
              <a:cxnLst/>
              <a:rect l="l" t="t" r="r" b="b"/>
              <a:pathLst>
                <a:path w="5120444" h="796479">
                  <a:moveTo>
                    <a:pt x="0" y="0"/>
                  </a:moveTo>
                  <a:lnTo>
                    <a:pt x="5120444" y="0"/>
                  </a:lnTo>
                  <a:lnTo>
                    <a:pt x="5120444" y="796479"/>
                  </a:lnTo>
                  <a:lnTo>
                    <a:pt x="0" y="79647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259300" y="-235087"/>
            <a:ext cx="2165554" cy="10878858"/>
            <a:chOff x="0" y="0"/>
            <a:chExt cx="570352" cy="28652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70352" cy="2865214"/>
            </a:xfrm>
            <a:custGeom>
              <a:avLst/>
              <a:gdLst/>
              <a:ahLst/>
              <a:cxnLst/>
              <a:rect l="l" t="t" r="r" b="b"/>
              <a:pathLst>
                <a:path w="570352" h="2865214">
                  <a:moveTo>
                    <a:pt x="0" y="0"/>
                  </a:moveTo>
                  <a:lnTo>
                    <a:pt x="570352" y="0"/>
                  </a:lnTo>
                  <a:lnTo>
                    <a:pt x="570352" y="2865214"/>
                  </a:lnTo>
                  <a:lnTo>
                    <a:pt x="0" y="2865214"/>
                  </a:lnTo>
                  <a:close/>
                </a:path>
              </a:pathLst>
            </a:custGeom>
            <a:solidFill>
              <a:srgbClr val="764B3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8474312"/>
            <a:ext cx="2064797" cy="341630"/>
          </a:xfrm>
          <a:prstGeom prst="rect">
            <a:avLst/>
          </a:prstGeom>
        </p:spPr>
      </p:pic>
      <p:sp>
        <p:nvSpPr>
          <p:cNvPr id="15" name="AutoShape 15"/>
          <p:cNvSpPr/>
          <p:nvPr/>
        </p:nvSpPr>
        <p:spPr>
          <a:xfrm rot="-5400000">
            <a:off x="10464341" y="6015012"/>
            <a:ext cx="7027401" cy="0"/>
          </a:xfrm>
          <a:prstGeom prst="line">
            <a:avLst/>
          </a:prstGeom>
          <a:ln w="47625" cap="flat">
            <a:solidFill>
              <a:srgbClr val="764B36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602230" y="-1621229"/>
            <a:ext cx="5371540" cy="3242457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338803" y="483923"/>
            <a:ext cx="1887472" cy="38779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flipH="1">
            <a:off x="14924546" y="8056101"/>
            <a:ext cx="4669508" cy="3073386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4729887" y="4350125"/>
            <a:ext cx="2458228" cy="2620204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2401996" y="736731"/>
            <a:ext cx="10304910" cy="1034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92"/>
              </a:lnSpc>
            </a:pPr>
            <a:r>
              <a:rPr lang="en-US" sz="7200" spc="115">
                <a:solidFill>
                  <a:srgbClr val="C88A36"/>
                </a:solidFill>
                <a:latin typeface="Oswald"/>
              </a:rPr>
              <a:t>Database </a:t>
            </a:r>
          </a:p>
        </p:txBody>
      </p:sp>
      <p:pic>
        <p:nvPicPr>
          <p:cNvPr id="16" name="Picture 39">
            <a:extLst>
              <a:ext uri="{FF2B5EF4-FFF2-40B4-BE49-F238E27FC236}">
                <a16:creationId xmlns:a16="http://schemas.microsoft.com/office/drawing/2014/main" id="{A33DCF07-B413-D488-F62B-1286AED04F4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060037" y="2906354"/>
            <a:ext cx="5981857" cy="1121598"/>
          </a:xfrm>
          <a:prstGeom prst="rect">
            <a:avLst/>
          </a:prstGeom>
        </p:spPr>
      </p:pic>
      <p:pic>
        <p:nvPicPr>
          <p:cNvPr id="19" name="Picture 40">
            <a:extLst>
              <a:ext uri="{FF2B5EF4-FFF2-40B4-BE49-F238E27FC236}">
                <a16:creationId xmlns:a16="http://schemas.microsoft.com/office/drawing/2014/main" id="{F3323F20-41E5-A52E-3D08-047979B70C8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735603" y="3590942"/>
            <a:ext cx="4335512" cy="1671143"/>
          </a:xfrm>
          <a:prstGeom prst="rect">
            <a:avLst/>
          </a:prstGeom>
        </p:spPr>
      </p:pic>
      <p:sp>
        <p:nvSpPr>
          <p:cNvPr id="20" name="TextBox 47">
            <a:extLst>
              <a:ext uri="{FF2B5EF4-FFF2-40B4-BE49-F238E27FC236}">
                <a16:creationId xmlns:a16="http://schemas.microsoft.com/office/drawing/2014/main" id="{45D4B1DE-DDBB-B1D4-C2EF-2BF2D8F1D712}"/>
              </a:ext>
            </a:extLst>
          </p:cNvPr>
          <p:cNvSpPr txBox="1"/>
          <p:nvPr/>
        </p:nvSpPr>
        <p:spPr>
          <a:xfrm>
            <a:off x="1428924" y="3254796"/>
            <a:ext cx="5235674" cy="439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6"/>
              </a:lnSpc>
              <a:spcBef>
                <a:spcPct val="0"/>
              </a:spcBef>
            </a:pPr>
            <a:r>
              <a:rPr lang="en-US" sz="2525">
                <a:solidFill>
                  <a:srgbClr val="FFFFFF"/>
                </a:solidFill>
                <a:latin typeface="Open Sans Light Bold"/>
              </a:rPr>
              <a:t>Technologies used: MongoDB</a:t>
            </a:r>
          </a:p>
        </p:txBody>
      </p:sp>
      <p:pic>
        <p:nvPicPr>
          <p:cNvPr id="4098" name="Picture 2" descr="Image result for database">
            <a:extLst>
              <a:ext uri="{FF2B5EF4-FFF2-40B4-BE49-F238E27FC236}">
                <a16:creationId xmlns:a16="http://schemas.microsoft.com/office/drawing/2014/main" id="{D859B193-A1B5-1340-682C-516A9F64B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76677">
            <a:off x="8962984" y="3084098"/>
            <a:ext cx="3916277" cy="251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11">
            <a:extLst>
              <a:ext uri="{FF2B5EF4-FFF2-40B4-BE49-F238E27FC236}">
                <a16:creationId xmlns:a16="http://schemas.microsoft.com/office/drawing/2014/main" id="{41298270-3EEF-312A-D903-4FD599103587}"/>
              </a:ext>
            </a:extLst>
          </p:cNvPr>
          <p:cNvGrpSpPr/>
          <p:nvPr/>
        </p:nvGrpSpPr>
        <p:grpSpPr>
          <a:xfrm>
            <a:off x="8637943" y="5361324"/>
            <a:ext cx="5025913" cy="3240375"/>
            <a:chOff x="0" y="0"/>
            <a:chExt cx="7833409" cy="4975821"/>
          </a:xfrm>
        </p:grpSpPr>
        <p:pic>
          <p:nvPicPr>
            <p:cNvPr id="22" name="Picture 12">
              <a:extLst>
                <a:ext uri="{FF2B5EF4-FFF2-40B4-BE49-F238E27FC236}">
                  <a16:creationId xmlns:a16="http://schemas.microsoft.com/office/drawing/2014/main" id="{16357647-1B22-785F-701A-9584613A6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 t="18239" b="18239"/>
            <a:stretch>
              <a:fillRect/>
            </a:stretch>
          </p:blipFill>
          <p:spPr>
            <a:xfrm>
              <a:off x="0" y="0"/>
              <a:ext cx="7833409" cy="4975821"/>
            </a:xfrm>
            <a:prstGeom prst="rect">
              <a:avLst/>
            </a:prstGeom>
          </p:spPr>
        </p:pic>
      </p:grpSp>
      <p:pic>
        <p:nvPicPr>
          <p:cNvPr id="27" name="Picture 35">
            <a:extLst>
              <a:ext uri="{FF2B5EF4-FFF2-40B4-BE49-F238E27FC236}">
                <a16:creationId xmlns:a16="http://schemas.microsoft.com/office/drawing/2014/main" id="{1ABBEB9D-E047-D404-5A67-CD6D16F4E2E6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404954" y="5565578"/>
            <a:ext cx="619467" cy="553371"/>
          </a:xfrm>
          <a:prstGeom prst="rect">
            <a:avLst/>
          </a:prstGeom>
        </p:spPr>
      </p:pic>
      <p:sp>
        <p:nvSpPr>
          <p:cNvPr id="29" name="TextBox 43">
            <a:extLst>
              <a:ext uri="{FF2B5EF4-FFF2-40B4-BE49-F238E27FC236}">
                <a16:creationId xmlns:a16="http://schemas.microsoft.com/office/drawing/2014/main" id="{286DAC45-0549-66D7-B38E-A0F3F404C940}"/>
              </a:ext>
            </a:extLst>
          </p:cNvPr>
          <p:cNvSpPr txBox="1"/>
          <p:nvPr/>
        </p:nvSpPr>
        <p:spPr>
          <a:xfrm>
            <a:off x="1327092" y="5675603"/>
            <a:ext cx="7210481" cy="927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720"/>
              </a:lnSpc>
              <a:spcBef>
                <a:spcPct val="0"/>
              </a:spcBef>
            </a:pPr>
            <a:r>
              <a:rPr lang="en-US" sz="2600" b="0" i="0" err="1">
                <a:solidFill>
                  <a:srgbClr val="000000"/>
                </a:solidFill>
                <a:effectLst/>
                <a:latin typeface="Space Mono" panose="020B0604020202020204" charset="0"/>
              </a:rPr>
              <a:t>Dễ</a:t>
            </a:r>
            <a:r>
              <a:rPr lang="en-US" sz="2600" b="0" i="0">
                <a:solidFill>
                  <a:srgbClr val="000000"/>
                </a:solidFill>
                <a:effectLst/>
                <a:latin typeface="Space Mono" panose="020B0604020202020204" charset="0"/>
              </a:rPr>
              <a:t> </a:t>
            </a:r>
            <a:r>
              <a:rPr lang="en-US" sz="2600" b="0" i="0" err="1">
                <a:solidFill>
                  <a:srgbClr val="000000"/>
                </a:solidFill>
                <a:effectLst/>
                <a:latin typeface="Space Mono" panose="020B0604020202020204" charset="0"/>
              </a:rPr>
              <a:t>truy</a:t>
            </a:r>
            <a:r>
              <a:rPr lang="en-US" sz="2600" b="0" i="0">
                <a:solidFill>
                  <a:srgbClr val="000000"/>
                </a:solidFill>
                <a:effectLst/>
                <a:latin typeface="Space Mono" panose="020B0604020202020204" charset="0"/>
              </a:rPr>
              <a:t> </a:t>
            </a:r>
            <a:r>
              <a:rPr lang="en-US" sz="2600" b="0" i="0" err="1">
                <a:solidFill>
                  <a:srgbClr val="000000"/>
                </a:solidFill>
                <a:effectLst/>
                <a:latin typeface="Space Mono" panose="020B0604020202020204" charset="0"/>
              </a:rPr>
              <a:t>vấn</a:t>
            </a:r>
            <a:r>
              <a:rPr lang="en-US" sz="2600" b="0" i="0">
                <a:solidFill>
                  <a:srgbClr val="000000"/>
                </a:solidFill>
                <a:effectLst/>
                <a:latin typeface="Space Mono" panose="020B0604020202020204" charset="0"/>
              </a:rPr>
              <a:t>, </a:t>
            </a:r>
            <a:r>
              <a:rPr lang="en-US" sz="2600" b="0" i="0" err="1">
                <a:solidFill>
                  <a:srgbClr val="000000"/>
                </a:solidFill>
                <a:effectLst/>
                <a:latin typeface="Space Mono" panose="020B0604020202020204" charset="0"/>
              </a:rPr>
              <a:t>dễ</a:t>
            </a:r>
            <a:r>
              <a:rPr lang="en-US" sz="2600" b="0" i="0">
                <a:solidFill>
                  <a:srgbClr val="000000"/>
                </a:solidFill>
                <a:effectLst/>
                <a:latin typeface="Space Mono" panose="020B0604020202020204" charset="0"/>
              </a:rPr>
              <a:t> </a:t>
            </a:r>
            <a:r>
              <a:rPr lang="en-US" sz="2600" b="0" i="0" err="1">
                <a:solidFill>
                  <a:srgbClr val="000000"/>
                </a:solidFill>
                <a:effectLst/>
                <a:latin typeface="Space Mono" panose="020B0604020202020204" charset="0"/>
              </a:rPr>
              <a:t>tổ</a:t>
            </a:r>
            <a:r>
              <a:rPr lang="en-US" sz="2600" b="0" i="0">
                <a:solidFill>
                  <a:srgbClr val="000000"/>
                </a:solidFill>
                <a:effectLst/>
                <a:latin typeface="Space Mono" panose="020B0604020202020204" charset="0"/>
              </a:rPr>
              <a:t> </a:t>
            </a:r>
            <a:r>
              <a:rPr lang="en-US" sz="2600" b="0" i="0" err="1">
                <a:solidFill>
                  <a:srgbClr val="000000"/>
                </a:solidFill>
                <a:effectLst/>
                <a:latin typeface="Space Mono" panose="020B0604020202020204" charset="0"/>
              </a:rPr>
              <a:t>chức</a:t>
            </a:r>
            <a:r>
              <a:rPr lang="en-US" sz="2600" b="0" i="0">
                <a:solidFill>
                  <a:srgbClr val="000000"/>
                </a:solidFill>
                <a:effectLst/>
                <a:latin typeface="Space Mono" panose="020B0604020202020204" charset="0"/>
              </a:rPr>
              <a:t>, </a:t>
            </a:r>
            <a:r>
              <a:rPr lang="en-US" sz="2600" b="0" i="0" err="1">
                <a:solidFill>
                  <a:srgbClr val="000000"/>
                </a:solidFill>
                <a:effectLst/>
                <a:latin typeface="Space Mono" panose="020B0604020202020204" charset="0"/>
              </a:rPr>
              <a:t>dễ</a:t>
            </a:r>
            <a:r>
              <a:rPr lang="en-US" sz="2600" b="0" i="0">
                <a:solidFill>
                  <a:srgbClr val="000000"/>
                </a:solidFill>
                <a:effectLst/>
                <a:latin typeface="Space Mono" panose="020B0604020202020204" charset="0"/>
              </a:rPr>
              <a:t> </a:t>
            </a:r>
            <a:r>
              <a:rPr lang="en-US" sz="2600" b="0" i="0" err="1">
                <a:solidFill>
                  <a:srgbClr val="000000"/>
                </a:solidFill>
                <a:effectLst/>
                <a:latin typeface="Space Mono" panose="020B0604020202020204" charset="0"/>
              </a:rPr>
              <a:t>sử</a:t>
            </a:r>
            <a:r>
              <a:rPr lang="en-US" sz="2600" b="0" i="0">
                <a:solidFill>
                  <a:srgbClr val="000000"/>
                </a:solidFill>
                <a:effectLst/>
                <a:latin typeface="Space Mono" panose="020B0604020202020204" charset="0"/>
              </a:rPr>
              <a:t> </a:t>
            </a:r>
            <a:r>
              <a:rPr lang="en-US" sz="2600" b="0" i="0" err="1">
                <a:solidFill>
                  <a:srgbClr val="000000"/>
                </a:solidFill>
                <a:effectLst/>
                <a:latin typeface="Space Mono" panose="020B0604020202020204" charset="0"/>
              </a:rPr>
              <a:t>dụng</a:t>
            </a:r>
            <a:r>
              <a:rPr lang="en-US" sz="2600" b="0" i="0">
                <a:solidFill>
                  <a:srgbClr val="000000"/>
                </a:solidFill>
                <a:effectLst/>
                <a:latin typeface="Space Mono" panose="020B0604020202020204" charset="0"/>
              </a:rPr>
              <a:t> </a:t>
            </a:r>
            <a:br>
              <a:rPr lang="en-US" sz="2600">
                <a:latin typeface="Space Mono" panose="020B0604020202020204" charset="0"/>
              </a:rPr>
            </a:br>
            <a:endParaRPr lang="en-US" sz="2600">
              <a:solidFill>
                <a:srgbClr val="433831"/>
              </a:solidFill>
              <a:latin typeface="Space Mono" panose="020B0604020202020204" charset="0"/>
            </a:endParaRPr>
          </a:p>
        </p:txBody>
      </p:sp>
      <p:pic>
        <p:nvPicPr>
          <p:cNvPr id="30" name="Picture 34">
            <a:extLst>
              <a:ext uri="{FF2B5EF4-FFF2-40B4-BE49-F238E27FC236}">
                <a16:creationId xmlns:a16="http://schemas.microsoft.com/office/drawing/2014/main" id="{19C1E13A-9041-2A0A-449B-A4C4A7EFDEF7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404954" y="6471352"/>
            <a:ext cx="619467" cy="553371"/>
          </a:xfrm>
          <a:prstGeom prst="rect">
            <a:avLst/>
          </a:prstGeom>
        </p:spPr>
      </p:pic>
      <p:sp>
        <p:nvSpPr>
          <p:cNvPr id="31" name="TextBox 42">
            <a:extLst>
              <a:ext uri="{FF2B5EF4-FFF2-40B4-BE49-F238E27FC236}">
                <a16:creationId xmlns:a16="http://schemas.microsoft.com/office/drawing/2014/main" id="{AC96760C-6167-9C20-F888-4FD5A2D06835}"/>
              </a:ext>
            </a:extLst>
          </p:cNvPr>
          <p:cNvSpPr txBox="1"/>
          <p:nvPr/>
        </p:nvSpPr>
        <p:spPr>
          <a:xfrm>
            <a:off x="1322533" y="6497224"/>
            <a:ext cx="6554698" cy="1398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720"/>
              </a:lnSpc>
              <a:spcBef>
                <a:spcPct val="0"/>
              </a:spcBef>
            </a:pPr>
            <a:r>
              <a:rPr lang="vi-VN" sz="2600" b="0" i="0">
                <a:solidFill>
                  <a:srgbClr val="000000"/>
                </a:solidFill>
                <a:effectLst/>
                <a:latin typeface="Space Mono" panose="020B0604020202020204" charset="0"/>
              </a:rPr>
              <a:t>Lưu dữ liệu dưới dạng bộ sưu tập/tài liệu </a:t>
            </a:r>
            <a:br>
              <a:rPr lang="vi-VN" sz="2600">
                <a:latin typeface="Space Mono" panose="020B0604020202020204" charset="0"/>
              </a:rPr>
            </a:br>
            <a:endParaRPr lang="en-US" sz="2600">
              <a:solidFill>
                <a:srgbClr val="433831"/>
              </a:solidFill>
              <a:latin typeface="Space Mono" panose="020B0604020202020204" charset="0"/>
            </a:endParaRPr>
          </a:p>
        </p:txBody>
      </p:sp>
      <p:pic>
        <p:nvPicPr>
          <p:cNvPr id="38" name="Picture 34">
            <a:extLst>
              <a:ext uri="{FF2B5EF4-FFF2-40B4-BE49-F238E27FC236}">
                <a16:creationId xmlns:a16="http://schemas.microsoft.com/office/drawing/2014/main" id="{889A4C74-B24B-BEA7-508B-32127BE265D5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409350" y="7539841"/>
            <a:ext cx="619467" cy="553371"/>
          </a:xfrm>
          <a:prstGeom prst="rect">
            <a:avLst/>
          </a:prstGeom>
        </p:spPr>
      </p:pic>
      <p:sp>
        <p:nvSpPr>
          <p:cNvPr id="39" name="TextBox 43">
            <a:extLst>
              <a:ext uri="{FF2B5EF4-FFF2-40B4-BE49-F238E27FC236}">
                <a16:creationId xmlns:a16="http://schemas.microsoft.com/office/drawing/2014/main" id="{EB30AD8A-4A7C-F7CD-88F3-124107635DE0}"/>
              </a:ext>
            </a:extLst>
          </p:cNvPr>
          <p:cNvSpPr txBox="1"/>
          <p:nvPr/>
        </p:nvSpPr>
        <p:spPr>
          <a:xfrm>
            <a:off x="1352831" y="7595158"/>
            <a:ext cx="6554699" cy="924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720"/>
              </a:lnSpc>
              <a:spcBef>
                <a:spcPct val="0"/>
              </a:spcBef>
            </a:pPr>
            <a:r>
              <a:rPr lang="en-US" sz="2600" b="0" i="0">
                <a:solidFill>
                  <a:srgbClr val="000000"/>
                </a:solidFill>
                <a:effectLst/>
                <a:latin typeface="Space Mono" panose="020B0604020202020204" charset="0"/>
              </a:rPr>
              <a:t>MongoDB </a:t>
            </a:r>
            <a:r>
              <a:rPr lang="en-US" sz="2600" b="0" i="0" err="1">
                <a:solidFill>
                  <a:srgbClr val="000000"/>
                </a:solidFill>
                <a:effectLst/>
                <a:latin typeface="Space Mono" panose="020B0604020202020204" charset="0"/>
              </a:rPr>
              <a:t>rất</a:t>
            </a:r>
            <a:r>
              <a:rPr lang="en-US" sz="2600" b="0" i="0">
                <a:solidFill>
                  <a:srgbClr val="000000"/>
                </a:solidFill>
                <a:effectLst/>
                <a:latin typeface="Space Mono" panose="020B0604020202020204" charset="0"/>
              </a:rPr>
              <a:t> </a:t>
            </a:r>
            <a:r>
              <a:rPr lang="en-US" sz="2600" b="0" i="0" err="1">
                <a:solidFill>
                  <a:srgbClr val="000000"/>
                </a:solidFill>
                <a:effectLst/>
                <a:latin typeface="Space Mono" panose="020B0604020202020204" charset="0"/>
              </a:rPr>
              <a:t>dễ</a:t>
            </a:r>
            <a:r>
              <a:rPr lang="en-US" sz="2600" b="0" i="0">
                <a:solidFill>
                  <a:srgbClr val="000000"/>
                </a:solidFill>
                <a:effectLst/>
                <a:latin typeface="Space Mono" panose="020B0604020202020204" charset="0"/>
              </a:rPr>
              <a:t> </a:t>
            </a:r>
            <a:r>
              <a:rPr lang="en-US" sz="2600" b="0" i="0" err="1">
                <a:solidFill>
                  <a:srgbClr val="000000"/>
                </a:solidFill>
                <a:effectLst/>
                <a:latin typeface="Space Mono" panose="020B0604020202020204" charset="0"/>
              </a:rPr>
              <a:t>mở</a:t>
            </a:r>
            <a:r>
              <a:rPr lang="en-US" sz="2600" b="0" i="0">
                <a:solidFill>
                  <a:srgbClr val="000000"/>
                </a:solidFill>
                <a:effectLst/>
                <a:latin typeface="Space Mono" panose="020B0604020202020204" charset="0"/>
              </a:rPr>
              <a:t> </a:t>
            </a:r>
            <a:r>
              <a:rPr lang="en-US" sz="2600" b="0" i="0" err="1">
                <a:solidFill>
                  <a:srgbClr val="000000"/>
                </a:solidFill>
                <a:effectLst/>
                <a:latin typeface="Space Mono" panose="020B0604020202020204" charset="0"/>
              </a:rPr>
              <a:t>rộng</a:t>
            </a:r>
            <a:r>
              <a:rPr lang="en-US" sz="2600" b="0" i="0">
                <a:solidFill>
                  <a:srgbClr val="000000"/>
                </a:solidFill>
                <a:effectLst/>
                <a:latin typeface="Space Mono" panose="020B0604020202020204" charset="0"/>
              </a:rPr>
              <a:t> </a:t>
            </a:r>
            <a:r>
              <a:rPr lang="en-US" sz="2600" b="0" i="0" err="1">
                <a:solidFill>
                  <a:srgbClr val="000000"/>
                </a:solidFill>
                <a:effectLst/>
                <a:latin typeface="Space Mono" panose="020B0604020202020204" charset="0"/>
              </a:rPr>
              <a:t>quy</a:t>
            </a:r>
            <a:r>
              <a:rPr lang="en-US" sz="2600" b="0" i="0">
                <a:solidFill>
                  <a:srgbClr val="000000"/>
                </a:solidFill>
                <a:effectLst/>
                <a:latin typeface="Space Mono" panose="020B0604020202020204" charset="0"/>
              </a:rPr>
              <a:t> </a:t>
            </a:r>
            <a:r>
              <a:rPr lang="en-US" sz="2600" b="0" i="0" err="1">
                <a:solidFill>
                  <a:srgbClr val="000000"/>
                </a:solidFill>
                <a:effectLst/>
                <a:latin typeface="Space Mono" panose="020B0604020202020204" charset="0"/>
              </a:rPr>
              <a:t>mô</a:t>
            </a:r>
            <a:r>
              <a:rPr lang="en-US" sz="2600" b="0" i="0">
                <a:solidFill>
                  <a:srgbClr val="000000"/>
                </a:solidFill>
                <a:effectLst/>
                <a:latin typeface="Space Mono" panose="020B0604020202020204" charset="0"/>
              </a:rPr>
              <a:t>. </a:t>
            </a:r>
            <a:br>
              <a:rPr lang="en-US" sz="2600">
                <a:latin typeface="Space Mono" panose="020B0604020202020204" charset="0"/>
              </a:rPr>
            </a:br>
            <a:endParaRPr lang="en-US" sz="2600">
              <a:solidFill>
                <a:srgbClr val="433831"/>
              </a:solidFill>
              <a:latin typeface="Space Mon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407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8">
            <a:extLst>
              <a:ext uri="{FF2B5EF4-FFF2-40B4-BE49-F238E27FC236}">
                <a16:creationId xmlns:a16="http://schemas.microsoft.com/office/drawing/2014/main" id="{64EC2DF4-CE44-3E9F-CB9D-3BBB3D02B731}"/>
              </a:ext>
            </a:extLst>
          </p:cNvPr>
          <p:cNvGrpSpPr/>
          <p:nvPr/>
        </p:nvGrpSpPr>
        <p:grpSpPr>
          <a:xfrm>
            <a:off x="415663" y="3057817"/>
            <a:ext cx="3894009" cy="3262029"/>
            <a:chOff x="0" y="0"/>
            <a:chExt cx="2215299" cy="1595371"/>
          </a:xfrm>
        </p:grpSpPr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525567E9-9D15-789C-56D3-B762AE83DD03}"/>
                </a:ext>
              </a:extLst>
            </p:cNvPr>
            <p:cNvSpPr/>
            <p:nvPr/>
          </p:nvSpPr>
          <p:spPr>
            <a:xfrm>
              <a:off x="0" y="0"/>
              <a:ext cx="2215299" cy="1595371"/>
            </a:xfrm>
            <a:custGeom>
              <a:avLst/>
              <a:gdLst/>
              <a:ahLst/>
              <a:cxnLst/>
              <a:rect l="l" t="t" r="r" b="b"/>
              <a:pathLst>
                <a:path w="2215299" h="1595371">
                  <a:moveTo>
                    <a:pt x="0" y="0"/>
                  </a:moveTo>
                  <a:lnTo>
                    <a:pt x="2215299" y="0"/>
                  </a:lnTo>
                  <a:lnTo>
                    <a:pt x="2215299" y="1595371"/>
                  </a:lnTo>
                  <a:lnTo>
                    <a:pt x="0" y="1595371"/>
                  </a:lnTo>
                  <a:close/>
                </a:path>
              </a:pathLst>
            </a:custGeom>
            <a:solidFill>
              <a:srgbClr val="F8F7F4"/>
            </a:solidFill>
          </p:spPr>
        </p:sp>
        <p:sp>
          <p:nvSpPr>
            <p:cNvPr id="31" name="TextBox 10">
              <a:extLst>
                <a:ext uri="{FF2B5EF4-FFF2-40B4-BE49-F238E27FC236}">
                  <a16:creationId xmlns:a16="http://schemas.microsoft.com/office/drawing/2014/main" id="{4AA68EDD-724B-F6A4-A5CE-9BF8C8F776FF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-684104" y="7794627"/>
            <a:ext cx="19782524" cy="2094576"/>
            <a:chOff x="0" y="0"/>
            <a:chExt cx="5210212" cy="551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10212" cy="551658"/>
            </a:xfrm>
            <a:custGeom>
              <a:avLst/>
              <a:gdLst/>
              <a:ahLst/>
              <a:cxnLst/>
              <a:rect l="l" t="t" r="r" b="b"/>
              <a:pathLst>
                <a:path w="5210212" h="551658">
                  <a:moveTo>
                    <a:pt x="0" y="0"/>
                  </a:moveTo>
                  <a:lnTo>
                    <a:pt x="5210212" y="0"/>
                  </a:lnTo>
                  <a:lnTo>
                    <a:pt x="5210212" y="551658"/>
                  </a:lnTo>
                  <a:lnTo>
                    <a:pt x="0" y="5516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684104" y="190294"/>
            <a:ext cx="19441687" cy="1779376"/>
            <a:chOff x="0" y="0"/>
            <a:chExt cx="5120444" cy="7964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120444" cy="796479"/>
            </a:xfrm>
            <a:custGeom>
              <a:avLst/>
              <a:gdLst/>
              <a:ahLst/>
              <a:cxnLst/>
              <a:rect l="l" t="t" r="r" b="b"/>
              <a:pathLst>
                <a:path w="5120444" h="796479">
                  <a:moveTo>
                    <a:pt x="0" y="0"/>
                  </a:moveTo>
                  <a:lnTo>
                    <a:pt x="5120444" y="0"/>
                  </a:lnTo>
                  <a:lnTo>
                    <a:pt x="5120444" y="796479"/>
                  </a:lnTo>
                  <a:lnTo>
                    <a:pt x="0" y="79647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b="1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259300" y="-235087"/>
            <a:ext cx="2165554" cy="10878858"/>
            <a:chOff x="0" y="0"/>
            <a:chExt cx="570352" cy="28652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70352" cy="2865214"/>
            </a:xfrm>
            <a:custGeom>
              <a:avLst/>
              <a:gdLst/>
              <a:ahLst/>
              <a:cxnLst/>
              <a:rect l="l" t="t" r="r" b="b"/>
              <a:pathLst>
                <a:path w="570352" h="2865214">
                  <a:moveTo>
                    <a:pt x="0" y="0"/>
                  </a:moveTo>
                  <a:lnTo>
                    <a:pt x="570352" y="0"/>
                  </a:lnTo>
                  <a:lnTo>
                    <a:pt x="570352" y="2865214"/>
                  </a:lnTo>
                  <a:lnTo>
                    <a:pt x="0" y="2865214"/>
                  </a:lnTo>
                  <a:close/>
                </a:path>
              </a:pathLst>
            </a:custGeom>
            <a:solidFill>
              <a:srgbClr val="764B3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8474312"/>
            <a:ext cx="2064797" cy="341630"/>
          </a:xfrm>
          <a:prstGeom prst="rect">
            <a:avLst/>
          </a:prstGeom>
        </p:spPr>
      </p:pic>
      <p:sp>
        <p:nvSpPr>
          <p:cNvPr id="15" name="AutoShape 15"/>
          <p:cNvSpPr/>
          <p:nvPr/>
        </p:nvSpPr>
        <p:spPr>
          <a:xfrm rot="16200000">
            <a:off x="1051856" y="5483370"/>
            <a:ext cx="7027401" cy="0"/>
          </a:xfrm>
          <a:prstGeom prst="line">
            <a:avLst/>
          </a:prstGeom>
          <a:ln w="47625" cap="flat">
            <a:solidFill>
              <a:srgbClr val="764B36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602230" y="-1621229"/>
            <a:ext cx="5371540" cy="3242457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338803" y="483923"/>
            <a:ext cx="1887472" cy="38779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flipH="1">
            <a:off x="14924546" y="8056101"/>
            <a:ext cx="4669508" cy="3073386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2530614" y="7339936"/>
            <a:ext cx="1947036" cy="2075329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2061098" y="815978"/>
            <a:ext cx="13067258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92"/>
              </a:lnSpc>
            </a:pPr>
            <a:r>
              <a:rPr lang="en-US" sz="7200" spc="115">
                <a:solidFill>
                  <a:schemeClr val="accent6"/>
                </a:solidFill>
                <a:latin typeface="Oswald"/>
              </a:rPr>
              <a:t>Design - </a:t>
            </a:r>
            <a:r>
              <a:rPr lang="en-US" sz="7200" spc="115">
                <a:solidFill>
                  <a:schemeClr val="accent6"/>
                </a:solidFill>
                <a:latin typeface="Oswald"/>
                <a:ea typeface="+mn-lt"/>
                <a:cs typeface="+mn-lt"/>
              </a:rPr>
              <a:t>Technologies used</a:t>
            </a:r>
            <a:endParaRPr lang="en-US">
              <a:solidFill>
                <a:schemeClr val="accent6"/>
              </a:solidFill>
              <a:latin typeface="Oswald"/>
              <a:ea typeface="+mn-lt"/>
              <a:cs typeface="+mn-lt"/>
            </a:endParaRPr>
          </a:p>
        </p:txBody>
      </p:sp>
      <p:pic>
        <p:nvPicPr>
          <p:cNvPr id="27" name="Picture 38">
            <a:extLst>
              <a:ext uri="{FF2B5EF4-FFF2-40B4-BE49-F238E27FC236}">
                <a16:creationId xmlns:a16="http://schemas.microsoft.com/office/drawing/2014/main" id="{4CE33473-7845-D543-CA05-230544EDC7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5007153" y="3433214"/>
            <a:ext cx="2176504" cy="1121598"/>
          </a:xfrm>
          <a:prstGeom prst="rect">
            <a:avLst/>
          </a:prstGeom>
        </p:spPr>
      </p:pic>
      <p:pic>
        <p:nvPicPr>
          <p:cNvPr id="5122" name="Picture 2" descr="Image result for figma design">
            <a:extLst>
              <a:ext uri="{FF2B5EF4-FFF2-40B4-BE49-F238E27FC236}">
                <a16:creationId xmlns:a16="http://schemas.microsoft.com/office/drawing/2014/main" id="{8EA96058-D3E6-EA43-974D-84F79BA16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89" y="2779120"/>
            <a:ext cx="3400425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914C6F0-9064-0BC6-1917-2647C648152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7811577" y="2383803"/>
            <a:ext cx="681216" cy="608532"/>
          </a:xfrm>
          <a:prstGeom prst="rect">
            <a:avLst/>
          </a:prstGeom>
        </p:spPr>
      </p:pic>
      <p:sp>
        <p:nvSpPr>
          <p:cNvPr id="36" name="TextBox 40">
            <a:extLst>
              <a:ext uri="{FF2B5EF4-FFF2-40B4-BE49-F238E27FC236}">
                <a16:creationId xmlns:a16="http://schemas.microsoft.com/office/drawing/2014/main" id="{8A8DB094-D766-50DD-5D31-F9F11B7CF294}"/>
              </a:ext>
            </a:extLst>
          </p:cNvPr>
          <p:cNvSpPr txBox="1"/>
          <p:nvPr/>
        </p:nvSpPr>
        <p:spPr>
          <a:xfrm>
            <a:off x="8781842" y="2515436"/>
            <a:ext cx="7208083" cy="927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720"/>
              </a:lnSpc>
              <a:spcBef>
                <a:spcPct val="0"/>
              </a:spcBef>
            </a:pPr>
            <a:r>
              <a:rPr lang="en-US" sz="2600" b="0" i="0">
                <a:solidFill>
                  <a:srgbClr val="000000"/>
                </a:solidFill>
                <a:effectLst/>
                <a:latin typeface="Space Mono" panose="020B0604020202020204" charset="0"/>
              </a:rPr>
              <a:t>Figma </a:t>
            </a:r>
            <a:r>
              <a:rPr lang="en-US" sz="2600" b="0" i="0" err="1">
                <a:solidFill>
                  <a:srgbClr val="000000"/>
                </a:solidFill>
                <a:effectLst/>
                <a:latin typeface="Space Mono" panose="020B0604020202020204" charset="0"/>
              </a:rPr>
              <a:t>nhanh</a:t>
            </a:r>
            <a:r>
              <a:rPr lang="en-US" sz="2600" b="0" i="0">
                <a:solidFill>
                  <a:srgbClr val="000000"/>
                </a:solidFill>
                <a:effectLst/>
                <a:latin typeface="Space Mono" panose="020B0604020202020204" charset="0"/>
              </a:rPr>
              <a:t> </a:t>
            </a:r>
            <a:r>
              <a:rPr lang="en-US" sz="2600" b="0" i="0" err="1">
                <a:solidFill>
                  <a:srgbClr val="000000"/>
                </a:solidFill>
                <a:effectLst/>
                <a:latin typeface="Space Mono" panose="020B0604020202020204" charset="0"/>
              </a:rPr>
              <a:t>và</a:t>
            </a:r>
            <a:r>
              <a:rPr lang="en-US" sz="2600" b="0" i="0">
                <a:solidFill>
                  <a:srgbClr val="000000"/>
                </a:solidFill>
                <a:effectLst/>
                <a:latin typeface="Space Mono" panose="020B0604020202020204" charset="0"/>
              </a:rPr>
              <a:t> </a:t>
            </a:r>
            <a:r>
              <a:rPr lang="en-US" sz="2600" b="0" i="0" err="1">
                <a:solidFill>
                  <a:srgbClr val="000000"/>
                </a:solidFill>
                <a:effectLst/>
                <a:latin typeface="Space Mono" panose="020B0604020202020204" charset="0"/>
              </a:rPr>
              <a:t>dễ</a:t>
            </a:r>
            <a:r>
              <a:rPr lang="en-US" sz="2600" b="0" i="0">
                <a:solidFill>
                  <a:srgbClr val="000000"/>
                </a:solidFill>
                <a:effectLst/>
                <a:latin typeface="Space Mono" panose="020B0604020202020204" charset="0"/>
              </a:rPr>
              <a:t> </a:t>
            </a:r>
            <a:r>
              <a:rPr lang="en-US" sz="2600" b="0" i="0" err="1">
                <a:solidFill>
                  <a:srgbClr val="000000"/>
                </a:solidFill>
                <a:effectLst/>
                <a:latin typeface="Space Mono" panose="020B0604020202020204" charset="0"/>
              </a:rPr>
              <a:t>sử</a:t>
            </a:r>
            <a:r>
              <a:rPr lang="en-US" sz="2600" b="0" i="0">
                <a:solidFill>
                  <a:srgbClr val="000000"/>
                </a:solidFill>
                <a:effectLst/>
                <a:latin typeface="Space Mono" panose="020B0604020202020204" charset="0"/>
              </a:rPr>
              <a:t> </a:t>
            </a:r>
            <a:r>
              <a:rPr lang="en-US" sz="2600" b="0" i="0" err="1">
                <a:solidFill>
                  <a:srgbClr val="000000"/>
                </a:solidFill>
                <a:effectLst/>
                <a:latin typeface="Space Mono" panose="020B0604020202020204" charset="0"/>
              </a:rPr>
              <a:t>dụng</a:t>
            </a:r>
            <a:r>
              <a:rPr lang="en-US" sz="2600" b="0" i="0">
                <a:solidFill>
                  <a:srgbClr val="000000"/>
                </a:solidFill>
                <a:effectLst/>
                <a:latin typeface="Space Mono" panose="020B0604020202020204" charset="0"/>
              </a:rPr>
              <a:t> </a:t>
            </a:r>
            <a:br>
              <a:rPr lang="en-US" sz="2600">
                <a:latin typeface="Space Mono" panose="020B0604020202020204" charset="0"/>
              </a:rPr>
            </a:br>
            <a:endParaRPr lang="en-US" sz="2600">
              <a:solidFill>
                <a:srgbClr val="433831"/>
              </a:solidFill>
              <a:latin typeface="Space Mono" panose="020B0604020202020204" charset="0"/>
            </a:endParaRPr>
          </a:p>
        </p:txBody>
      </p:sp>
      <p:sp>
        <p:nvSpPr>
          <p:cNvPr id="38" name="TextBox 43">
            <a:extLst>
              <a:ext uri="{FF2B5EF4-FFF2-40B4-BE49-F238E27FC236}">
                <a16:creationId xmlns:a16="http://schemas.microsoft.com/office/drawing/2014/main" id="{EA097D38-C84F-F2FD-F3A4-E48783D053B2}"/>
              </a:ext>
            </a:extLst>
          </p:cNvPr>
          <p:cNvSpPr txBox="1"/>
          <p:nvPr/>
        </p:nvSpPr>
        <p:spPr>
          <a:xfrm>
            <a:off x="8781842" y="3299891"/>
            <a:ext cx="6439497" cy="453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19"/>
              </a:lnSpc>
              <a:spcBef>
                <a:spcPct val="0"/>
              </a:spcBef>
            </a:pPr>
            <a:r>
              <a:rPr lang="vi-VN" sz="2600" b="0" i="0">
                <a:solidFill>
                  <a:srgbClr val="000000"/>
                </a:solidFill>
                <a:effectLst/>
                <a:latin typeface="Space Mono" panose="020B0604020202020204" charset="0"/>
              </a:rPr>
              <a:t>Giao diện đơn giản</a:t>
            </a:r>
            <a:endParaRPr lang="en-US" sz="2600">
              <a:solidFill>
                <a:srgbClr val="433831"/>
              </a:solidFill>
              <a:latin typeface="Space Mono" panose="020B0604020202020204" charset="0"/>
            </a:endParaRPr>
          </a:p>
        </p:txBody>
      </p:sp>
      <p:pic>
        <p:nvPicPr>
          <p:cNvPr id="39" name="Picture 34">
            <a:extLst>
              <a:ext uri="{FF2B5EF4-FFF2-40B4-BE49-F238E27FC236}">
                <a16:creationId xmlns:a16="http://schemas.microsoft.com/office/drawing/2014/main" id="{7685466A-A001-A408-D455-A918072B716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7811577" y="3222307"/>
            <a:ext cx="681216" cy="608532"/>
          </a:xfrm>
          <a:prstGeom prst="rect">
            <a:avLst/>
          </a:prstGeom>
        </p:spPr>
      </p:pic>
      <p:pic>
        <p:nvPicPr>
          <p:cNvPr id="40" name="Picture 34">
            <a:extLst>
              <a:ext uri="{FF2B5EF4-FFF2-40B4-BE49-F238E27FC236}">
                <a16:creationId xmlns:a16="http://schemas.microsoft.com/office/drawing/2014/main" id="{DDB7A3EE-4D36-04A0-2685-2503DF4208D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7804792" y="4041758"/>
            <a:ext cx="681216" cy="608532"/>
          </a:xfrm>
          <a:prstGeom prst="rect">
            <a:avLst/>
          </a:prstGeom>
        </p:spPr>
      </p:pic>
      <p:pic>
        <p:nvPicPr>
          <p:cNvPr id="41" name="Picture 34">
            <a:extLst>
              <a:ext uri="{FF2B5EF4-FFF2-40B4-BE49-F238E27FC236}">
                <a16:creationId xmlns:a16="http://schemas.microsoft.com/office/drawing/2014/main" id="{E4E586CF-D615-22D5-AE99-9237BC0350C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7807549" y="4923728"/>
            <a:ext cx="681216" cy="608532"/>
          </a:xfrm>
          <a:prstGeom prst="rect">
            <a:avLst/>
          </a:prstGeom>
        </p:spPr>
      </p:pic>
      <p:sp>
        <p:nvSpPr>
          <p:cNvPr id="58" name="TextBox 43">
            <a:extLst>
              <a:ext uri="{FF2B5EF4-FFF2-40B4-BE49-F238E27FC236}">
                <a16:creationId xmlns:a16="http://schemas.microsoft.com/office/drawing/2014/main" id="{6E225C69-4245-6FAC-13B7-0E7D5FCEC303}"/>
              </a:ext>
            </a:extLst>
          </p:cNvPr>
          <p:cNvSpPr txBox="1"/>
          <p:nvPr/>
        </p:nvSpPr>
        <p:spPr>
          <a:xfrm>
            <a:off x="8781842" y="4157277"/>
            <a:ext cx="6439497" cy="453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19"/>
              </a:lnSpc>
              <a:spcBef>
                <a:spcPct val="0"/>
              </a:spcBef>
            </a:pPr>
            <a:r>
              <a:rPr lang="en-US" sz="2600" b="0" i="0" err="1">
                <a:solidFill>
                  <a:srgbClr val="000000"/>
                </a:solidFill>
                <a:effectLst/>
                <a:latin typeface="Space Mono" panose="020B0604020202020204" charset="0"/>
              </a:rPr>
              <a:t>Tốc</a:t>
            </a:r>
            <a:r>
              <a:rPr lang="en-US" sz="2600" b="0" i="0">
                <a:solidFill>
                  <a:srgbClr val="000000"/>
                </a:solidFill>
                <a:effectLst/>
                <a:latin typeface="Space Mono" panose="020B0604020202020204" charset="0"/>
              </a:rPr>
              <a:t> </a:t>
            </a:r>
            <a:r>
              <a:rPr lang="en-US" sz="2600" b="0" i="0" err="1">
                <a:solidFill>
                  <a:srgbClr val="000000"/>
                </a:solidFill>
                <a:effectLst/>
                <a:latin typeface="Space Mono" panose="020B0604020202020204" charset="0"/>
              </a:rPr>
              <a:t>độ</a:t>
            </a:r>
            <a:r>
              <a:rPr lang="en-US" sz="2600" b="0" i="0">
                <a:solidFill>
                  <a:srgbClr val="000000"/>
                </a:solidFill>
                <a:effectLst/>
                <a:latin typeface="Space Mono" panose="020B0604020202020204" charset="0"/>
              </a:rPr>
              <a:t> </a:t>
            </a:r>
            <a:r>
              <a:rPr lang="en-US" sz="2600" b="0" i="0" err="1">
                <a:solidFill>
                  <a:srgbClr val="000000"/>
                </a:solidFill>
                <a:effectLst/>
                <a:latin typeface="Space Mono" panose="020B0604020202020204" charset="0"/>
              </a:rPr>
              <a:t>tải</a:t>
            </a:r>
            <a:r>
              <a:rPr lang="en-US" sz="2600" b="0" i="0">
                <a:solidFill>
                  <a:srgbClr val="000000"/>
                </a:solidFill>
                <a:effectLst/>
                <a:latin typeface="Space Mono" panose="020B0604020202020204" charset="0"/>
              </a:rPr>
              <a:t> </a:t>
            </a:r>
            <a:r>
              <a:rPr lang="en-US" sz="2600" b="0" i="0" err="1">
                <a:solidFill>
                  <a:srgbClr val="000000"/>
                </a:solidFill>
                <a:effectLst/>
                <a:latin typeface="Space Mono" panose="020B0604020202020204" charset="0"/>
              </a:rPr>
              <a:t>nhanh</a:t>
            </a:r>
            <a:endParaRPr lang="en-US" sz="2600">
              <a:solidFill>
                <a:srgbClr val="433831"/>
              </a:solidFill>
              <a:latin typeface="Space Mono" panose="020B0604020202020204" charset="0"/>
            </a:endParaRPr>
          </a:p>
        </p:txBody>
      </p:sp>
      <p:sp>
        <p:nvSpPr>
          <p:cNvPr id="59" name="TextBox 43">
            <a:extLst>
              <a:ext uri="{FF2B5EF4-FFF2-40B4-BE49-F238E27FC236}">
                <a16:creationId xmlns:a16="http://schemas.microsoft.com/office/drawing/2014/main" id="{F05799F4-E725-3F35-E130-8FC6ACE85328}"/>
              </a:ext>
            </a:extLst>
          </p:cNvPr>
          <p:cNvSpPr txBox="1"/>
          <p:nvPr/>
        </p:nvSpPr>
        <p:spPr>
          <a:xfrm>
            <a:off x="8781842" y="4961827"/>
            <a:ext cx="6439497" cy="453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19"/>
              </a:lnSpc>
              <a:spcBef>
                <a:spcPct val="0"/>
              </a:spcBef>
            </a:pPr>
            <a:r>
              <a:rPr lang="en-US" sz="2600" b="0" i="0" err="1">
                <a:solidFill>
                  <a:srgbClr val="000000"/>
                </a:solidFill>
                <a:effectLst/>
                <a:latin typeface="Space Mono" panose="020B0604020202020204" charset="0"/>
              </a:rPr>
              <a:t>Hỗ</a:t>
            </a:r>
            <a:r>
              <a:rPr lang="en-US" sz="2600" b="0" i="0">
                <a:solidFill>
                  <a:srgbClr val="000000"/>
                </a:solidFill>
                <a:effectLst/>
                <a:latin typeface="Space Mono" panose="020B0604020202020204" charset="0"/>
              </a:rPr>
              <a:t> </a:t>
            </a:r>
            <a:r>
              <a:rPr lang="en-US" sz="2600" b="0" i="0" err="1">
                <a:solidFill>
                  <a:srgbClr val="000000"/>
                </a:solidFill>
                <a:effectLst/>
                <a:latin typeface="Space Mono" panose="020B0604020202020204" charset="0"/>
              </a:rPr>
              <a:t>trợ</a:t>
            </a:r>
            <a:r>
              <a:rPr lang="en-US" sz="2600" b="0" i="0">
                <a:solidFill>
                  <a:srgbClr val="000000"/>
                </a:solidFill>
                <a:effectLst/>
                <a:latin typeface="Space Mono" panose="020B0604020202020204" charset="0"/>
              </a:rPr>
              <a:t> </a:t>
            </a:r>
            <a:r>
              <a:rPr lang="en-US" sz="2600" b="0" i="0" err="1">
                <a:solidFill>
                  <a:srgbClr val="000000"/>
                </a:solidFill>
                <a:effectLst/>
                <a:latin typeface="Space Mono" panose="020B0604020202020204" charset="0"/>
              </a:rPr>
              <a:t>nhiều</a:t>
            </a:r>
            <a:r>
              <a:rPr lang="en-US" sz="2600" b="0" i="0">
                <a:solidFill>
                  <a:srgbClr val="000000"/>
                </a:solidFill>
                <a:effectLst/>
                <a:latin typeface="Space Mono" panose="020B0604020202020204" charset="0"/>
              </a:rPr>
              <a:t> </a:t>
            </a:r>
            <a:r>
              <a:rPr lang="en-US" sz="2600" b="0" i="0" err="1">
                <a:solidFill>
                  <a:srgbClr val="000000"/>
                </a:solidFill>
                <a:effectLst/>
                <a:latin typeface="Space Mono" panose="020B0604020202020204" charset="0"/>
              </a:rPr>
              <a:t>nền</a:t>
            </a:r>
            <a:r>
              <a:rPr lang="en-US" sz="2600" b="0" i="0">
                <a:solidFill>
                  <a:srgbClr val="000000"/>
                </a:solidFill>
                <a:effectLst/>
                <a:latin typeface="Space Mono" panose="020B0604020202020204" charset="0"/>
              </a:rPr>
              <a:t> </a:t>
            </a:r>
            <a:r>
              <a:rPr lang="en-US" sz="2600" b="0" i="0" err="1">
                <a:solidFill>
                  <a:srgbClr val="000000"/>
                </a:solidFill>
                <a:effectLst/>
                <a:latin typeface="Space Mono" panose="020B0604020202020204" charset="0"/>
              </a:rPr>
              <a:t>tảng</a:t>
            </a:r>
            <a:endParaRPr lang="en-US" sz="2600">
              <a:solidFill>
                <a:srgbClr val="433831"/>
              </a:solidFill>
              <a:latin typeface="Space Mono" panose="020B0604020202020204" charset="0"/>
            </a:endParaRPr>
          </a:p>
        </p:txBody>
      </p:sp>
      <p:pic>
        <p:nvPicPr>
          <p:cNvPr id="16" name="Picture 4" descr="2019 Draw.io Reviews, Pricing &amp; Popular Alternatives">
            <a:extLst>
              <a:ext uri="{FF2B5EF4-FFF2-40B4-BE49-F238E27FC236}">
                <a16:creationId xmlns:a16="http://schemas.microsoft.com/office/drawing/2014/main" id="{A7555870-01DD-7801-27A6-50CB67575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93" y="4846592"/>
            <a:ext cx="4080980" cy="271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9E4C6EE-0E80-C437-F684-EE1E8528ABF3}"/>
              </a:ext>
            </a:extLst>
          </p:cNvPr>
          <p:cNvSpPr txBox="1"/>
          <p:nvPr/>
        </p:nvSpPr>
        <p:spPr>
          <a:xfrm>
            <a:off x="5478036" y="3638085"/>
            <a:ext cx="164480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>
                <a:solidFill>
                  <a:schemeClr val="bg1"/>
                </a:solidFill>
                <a:latin typeface="Oswald"/>
                <a:cs typeface="Calibri"/>
              </a:rPr>
              <a:t>Figma</a:t>
            </a:r>
          </a:p>
        </p:txBody>
      </p:sp>
      <p:pic>
        <p:nvPicPr>
          <p:cNvPr id="20" name="Picture 38">
            <a:extLst>
              <a:ext uri="{FF2B5EF4-FFF2-40B4-BE49-F238E27FC236}">
                <a16:creationId xmlns:a16="http://schemas.microsoft.com/office/drawing/2014/main" id="{37259341-64ED-BEE6-8F57-46F23A3173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5062909" y="6207080"/>
            <a:ext cx="2176504" cy="112159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34E3265-05DA-A7AC-C398-3012FFD280A6}"/>
              </a:ext>
            </a:extLst>
          </p:cNvPr>
          <p:cNvSpPr txBox="1"/>
          <p:nvPr/>
        </p:nvSpPr>
        <p:spPr>
          <a:xfrm>
            <a:off x="5408341" y="6411951"/>
            <a:ext cx="164480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>
                <a:solidFill>
                  <a:schemeClr val="bg1"/>
                </a:solidFill>
                <a:latin typeface="Oswald"/>
                <a:cs typeface="Calibri"/>
              </a:rPr>
              <a:t>Draw.io</a:t>
            </a:r>
            <a:endParaRPr lang="en-US"/>
          </a:p>
        </p:txBody>
      </p:sp>
      <p:pic>
        <p:nvPicPr>
          <p:cNvPr id="22" name="Picture 34">
            <a:extLst>
              <a:ext uri="{FF2B5EF4-FFF2-40B4-BE49-F238E27FC236}">
                <a16:creationId xmlns:a16="http://schemas.microsoft.com/office/drawing/2014/main" id="{2CFF7BB1-ED4C-F221-745E-0E8F86D9FA5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7811577" y="6509754"/>
            <a:ext cx="681216" cy="608532"/>
          </a:xfrm>
          <a:prstGeom prst="rect">
            <a:avLst/>
          </a:prstGeom>
        </p:spPr>
      </p:pic>
      <p:sp>
        <p:nvSpPr>
          <p:cNvPr id="26" name="TextBox 40">
            <a:extLst>
              <a:ext uri="{FF2B5EF4-FFF2-40B4-BE49-F238E27FC236}">
                <a16:creationId xmlns:a16="http://schemas.microsoft.com/office/drawing/2014/main" id="{3CE5A9C4-2569-E191-2793-3EB4FA5DAA4B}"/>
              </a:ext>
            </a:extLst>
          </p:cNvPr>
          <p:cNvSpPr txBox="1"/>
          <p:nvPr/>
        </p:nvSpPr>
        <p:spPr>
          <a:xfrm>
            <a:off x="8698208" y="6404424"/>
            <a:ext cx="7208083" cy="927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20"/>
              </a:lnSpc>
              <a:spcBef>
                <a:spcPct val="0"/>
              </a:spcBef>
            </a:pPr>
            <a:r>
              <a:rPr lang="en-US" sz="2600" err="1">
                <a:solidFill>
                  <a:srgbClr val="000000"/>
                </a:solidFill>
                <a:latin typeface="Space Mono"/>
              </a:rPr>
              <a:t>Hỗ</a:t>
            </a:r>
            <a:r>
              <a:rPr lang="en-US" sz="2600">
                <a:solidFill>
                  <a:srgbClr val="000000"/>
                </a:solidFill>
                <a:latin typeface="Space Mono"/>
              </a:rPr>
              <a:t> </a:t>
            </a:r>
            <a:r>
              <a:rPr lang="en-US" sz="2600" err="1">
                <a:solidFill>
                  <a:srgbClr val="000000"/>
                </a:solidFill>
                <a:latin typeface="Space Mono"/>
              </a:rPr>
              <a:t>trợ</a:t>
            </a:r>
            <a:r>
              <a:rPr lang="en-US" sz="2600">
                <a:solidFill>
                  <a:srgbClr val="000000"/>
                </a:solidFill>
                <a:latin typeface="Space Mono"/>
              </a:rPr>
              <a:t> </a:t>
            </a:r>
            <a:r>
              <a:rPr lang="en-US" sz="2600" err="1">
                <a:solidFill>
                  <a:srgbClr val="000000"/>
                </a:solidFill>
                <a:latin typeface="Space Mono"/>
              </a:rPr>
              <a:t>công</a:t>
            </a:r>
            <a:r>
              <a:rPr lang="en-US" sz="2600">
                <a:solidFill>
                  <a:srgbClr val="000000"/>
                </a:solidFill>
                <a:latin typeface="Space Mono"/>
              </a:rPr>
              <a:t> </a:t>
            </a:r>
            <a:r>
              <a:rPr lang="en-US" sz="2600" err="1">
                <a:solidFill>
                  <a:srgbClr val="000000"/>
                </a:solidFill>
                <a:latin typeface="Space Mono"/>
              </a:rPr>
              <a:t>cụ</a:t>
            </a:r>
            <a:r>
              <a:rPr lang="en-US" sz="2600">
                <a:solidFill>
                  <a:srgbClr val="000000"/>
                </a:solidFill>
                <a:latin typeface="Space Mono"/>
              </a:rPr>
              <a:t> </a:t>
            </a:r>
            <a:r>
              <a:rPr lang="en-US" sz="2600" err="1">
                <a:solidFill>
                  <a:srgbClr val="000000"/>
                </a:solidFill>
                <a:latin typeface="Space Mono"/>
              </a:rPr>
              <a:t>để</a:t>
            </a:r>
            <a:r>
              <a:rPr lang="en-US" sz="2600">
                <a:solidFill>
                  <a:srgbClr val="000000"/>
                </a:solidFill>
                <a:latin typeface="Space Mono"/>
              </a:rPr>
              <a:t> </a:t>
            </a:r>
            <a:r>
              <a:rPr lang="en-US" sz="2600" err="1">
                <a:solidFill>
                  <a:srgbClr val="000000"/>
                </a:solidFill>
                <a:latin typeface="Space Mono"/>
              </a:rPr>
              <a:t>thực</a:t>
            </a:r>
            <a:r>
              <a:rPr lang="en-US" sz="2600">
                <a:solidFill>
                  <a:srgbClr val="000000"/>
                </a:solidFill>
                <a:latin typeface="Space Mono"/>
              </a:rPr>
              <a:t> </a:t>
            </a:r>
            <a:r>
              <a:rPr lang="en-US" sz="2600" err="1">
                <a:solidFill>
                  <a:srgbClr val="000000"/>
                </a:solidFill>
                <a:latin typeface="Space Mono"/>
              </a:rPr>
              <a:t>hiện</a:t>
            </a:r>
            <a:r>
              <a:rPr lang="en-US" sz="2600">
                <a:solidFill>
                  <a:srgbClr val="000000"/>
                </a:solidFill>
                <a:latin typeface="Space Mono"/>
              </a:rPr>
              <a:t> Use-case model </a:t>
            </a:r>
            <a:r>
              <a:rPr lang="en-US" sz="2600" err="1">
                <a:solidFill>
                  <a:srgbClr val="000000"/>
                </a:solidFill>
                <a:latin typeface="Space Mono"/>
              </a:rPr>
              <a:t>và</a:t>
            </a:r>
            <a:r>
              <a:rPr lang="en-US" sz="2600">
                <a:solidFill>
                  <a:srgbClr val="000000"/>
                </a:solidFill>
                <a:latin typeface="Space Mono"/>
              </a:rPr>
              <a:t> Class Diagram</a:t>
            </a:r>
            <a:endParaRPr lang="en-US" sz="2600">
              <a:latin typeface="Space Mon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84104" y="8644668"/>
            <a:ext cx="19441687" cy="2094576"/>
            <a:chOff x="0" y="0"/>
            <a:chExt cx="5120444" cy="551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20444" cy="551658"/>
            </a:xfrm>
            <a:custGeom>
              <a:avLst/>
              <a:gdLst/>
              <a:ahLst/>
              <a:cxnLst/>
              <a:rect l="l" t="t" r="r" b="b"/>
              <a:pathLst>
                <a:path w="5120444" h="551658">
                  <a:moveTo>
                    <a:pt x="0" y="0"/>
                  </a:moveTo>
                  <a:lnTo>
                    <a:pt x="5120444" y="0"/>
                  </a:lnTo>
                  <a:lnTo>
                    <a:pt x="5120444" y="551658"/>
                  </a:lnTo>
                  <a:lnTo>
                    <a:pt x="0" y="5516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84104" y="190294"/>
            <a:ext cx="19441687" cy="2094576"/>
            <a:chOff x="0" y="0"/>
            <a:chExt cx="5120444" cy="5516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120444" cy="551658"/>
            </a:xfrm>
            <a:custGeom>
              <a:avLst/>
              <a:gdLst/>
              <a:ahLst/>
              <a:cxnLst/>
              <a:rect l="l" t="t" r="r" b="b"/>
              <a:pathLst>
                <a:path w="5120444" h="551658">
                  <a:moveTo>
                    <a:pt x="0" y="0"/>
                  </a:moveTo>
                  <a:lnTo>
                    <a:pt x="5120444" y="0"/>
                  </a:lnTo>
                  <a:lnTo>
                    <a:pt x="5120444" y="551658"/>
                  </a:lnTo>
                  <a:lnTo>
                    <a:pt x="0" y="5516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-235087"/>
            <a:ext cx="2165554" cy="10878858"/>
            <a:chOff x="0" y="0"/>
            <a:chExt cx="570352" cy="28652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70352" cy="2865214"/>
            </a:xfrm>
            <a:custGeom>
              <a:avLst/>
              <a:gdLst/>
              <a:ahLst/>
              <a:cxnLst/>
              <a:rect l="l" t="t" r="r" b="b"/>
              <a:pathLst>
                <a:path w="570352" h="2865214">
                  <a:moveTo>
                    <a:pt x="0" y="0"/>
                  </a:moveTo>
                  <a:lnTo>
                    <a:pt x="570352" y="0"/>
                  </a:lnTo>
                  <a:lnTo>
                    <a:pt x="570352" y="2865214"/>
                  </a:lnTo>
                  <a:lnTo>
                    <a:pt x="0" y="2865214"/>
                  </a:lnTo>
                  <a:close/>
                </a:path>
              </a:pathLst>
            </a:custGeom>
            <a:solidFill>
              <a:srgbClr val="764B3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8474312"/>
            <a:ext cx="2064797" cy="341630"/>
          </a:xfrm>
          <a:prstGeom prst="rect">
            <a:avLst/>
          </a:prstGeom>
        </p:spPr>
      </p:pic>
      <p:sp>
        <p:nvSpPr>
          <p:cNvPr id="14" name="AutoShape 14"/>
          <p:cNvSpPr/>
          <p:nvPr/>
        </p:nvSpPr>
        <p:spPr>
          <a:xfrm rot="-5400000">
            <a:off x="3485028" y="4518588"/>
            <a:ext cx="7027401" cy="0"/>
          </a:xfrm>
          <a:prstGeom prst="line">
            <a:avLst/>
          </a:prstGeom>
          <a:ln w="47625" cap="flat">
            <a:solidFill>
              <a:srgbClr val="764B36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4924546" y="8056101"/>
            <a:ext cx="4669508" cy="307338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602230" y="-1621229"/>
            <a:ext cx="5371540" cy="3242457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338803" y="483923"/>
            <a:ext cx="1887472" cy="38779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140178" y="4429973"/>
            <a:ext cx="8104966" cy="1034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92"/>
              </a:lnSpc>
            </a:pPr>
            <a:r>
              <a:rPr lang="en-US" sz="7200" spc="115">
                <a:solidFill>
                  <a:srgbClr val="C88A36"/>
                </a:solidFill>
                <a:latin typeface="Oswald"/>
              </a:rPr>
              <a:t>Content 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767600" y="4391159"/>
            <a:ext cx="7655721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eaLnBrk="1" hangingPunct="1">
              <a:defRPr/>
            </a:pPr>
            <a:r>
              <a:rPr lang="en-US" altLang="ja-JP" sz="6600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Software Testing</a:t>
            </a:r>
            <a:endParaRPr lang="en-US" altLang="ja-JP" sz="660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808080"/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7">
            <a:extLst>
              <a:ext uri="{FF2B5EF4-FFF2-40B4-BE49-F238E27FC236}">
                <a16:creationId xmlns:a16="http://schemas.microsoft.com/office/drawing/2014/main" id="{088CE942-9EA7-3807-CE3A-013F1A6F70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5410056" y="4194024"/>
            <a:ext cx="2519066" cy="251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69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84104" y="8690073"/>
            <a:ext cx="19441687" cy="1953698"/>
            <a:chOff x="0" y="0"/>
            <a:chExt cx="5120444" cy="551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20444" cy="551658"/>
            </a:xfrm>
            <a:custGeom>
              <a:avLst/>
              <a:gdLst/>
              <a:ahLst/>
              <a:cxnLst/>
              <a:rect l="l" t="t" r="r" b="b"/>
              <a:pathLst>
                <a:path w="5120444" h="551658">
                  <a:moveTo>
                    <a:pt x="0" y="0"/>
                  </a:moveTo>
                  <a:lnTo>
                    <a:pt x="5120444" y="0"/>
                  </a:lnTo>
                  <a:lnTo>
                    <a:pt x="5120444" y="551658"/>
                  </a:lnTo>
                  <a:lnTo>
                    <a:pt x="0" y="5516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865204" y="-19712"/>
            <a:ext cx="19441687" cy="3303091"/>
            <a:chOff x="0" y="-57150"/>
            <a:chExt cx="5120444" cy="8699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120444" cy="551658"/>
            </a:xfrm>
            <a:custGeom>
              <a:avLst/>
              <a:gdLst/>
              <a:ahLst/>
              <a:cxnLst/>
              <a:rect l="l" t="t" r="r" b="b"/>
              <a:pathLst>
                <a:path w="5120444" h="551658">
                  <a:moveTo>
                    <a:pt x="0" y="0"/>
                  </a:moveTo>
                  <a:lnTo>
                    <a:pt x="5120444" y="0"/>
                  </a:lnTo>
                  <a:lnTo>
                    <a:pt x="5120444" y="551658"/>
                  </a:lnTo>
                  <a:lnTo>
                    <a:pt x="0" y="5516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-235087"/>
            <a:ext cx="2165554" cy="10878858"/>
            <a:chOff x="0" y="0"/>
            <a:chExt cx="570352" cy="28652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70352" cy="2865214"/>
            </a:xfrm>
            <a:custGeom>
              <a:avLst/>
              <a:gdLst/>
              <a:ahLst/>
              <a:cxnLst/>
              <a:rect l="l" t="t" r="r" b="b"/>
              <a:pathLst>
                <a:path w="570352" h="2865214">
                  <a:moveTo>
                    <a:pt x="0" y="0"/>
                  </a:moveTo>
                  <a:lnTo>
                    <a:pt x="570352" y="0"/>
                  </a:lnTo>
                  <a:lnTo>
                    <a:pt x="570352" y="2865214"/>
                  </a:lnTo>
                  <a:lnTo>
                    <a:pt x="0" y="2865214"/>
                  </a:lnTo>
                  <a:close/>
                </a:path>
              </a:pathLst>
            </a:custGeom>
            <a:solidFill>
              <a:srgbClr val="764B3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58946" y="8443466"/>
            <a:ext cx="2064797" cy="34163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14924546" y="8056101"/>
            <a:ext cx="4669508" cy="307338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5602230" y="-1621229"/>
            <a:ext cx="5371540" cy="3242457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338803" y="483923"/>
            <a:ext cx="1887472" cy="38779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429726" y="1057429"/>
            <a:ext cx="10651438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92"/>
              </a:lnSpc>
            </a:pPr>
            <a:r>
              <a:rPr lang="en-US" sz="7200" spc="115">
                <a:solidFill>
                  <a:srgbClr val="C88A36"/>
                </a:solidFill>
                <a:latin typeface="Oswald"/>
              </a:rPr>
              <a:t>Test Environments – Hardware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7FBF47-3EB5-FAB1-7E17-3263B352DFB4}"/>
              </a:ext>
            </a:extLst>
          </p:cNvPr>
          <p:cNvSpPr txBox="1"/>
          <p:nvPr/>
        </p:nvSpPr>
        <p:spPr>
          <a:xfrm>
            <a:off x="1816397" y="3404374"/>
            <a:ext cx="14440683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Hardware: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Internet-connected computer: </a:t>
            </a:r>
          </a:p>
          <a:p>
            <a:pPr marL="742950" lvl="1" indent="-285750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US" sz="3200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RAM: 8GB</a:t>
            </a:r>
          </a:p>
          <a:p>
            <a:pPr marL="742950" lvl="1" indent="-285750">
              <a:spcBef>
                <a:spcPts val="0"/>
              </a:spcBef>
              <a:spcAft>
                <a:spcPts val="0"/>
              </a:spcAft>
              <a:buSzPct val="50000"/>
              <a:buFont typeface="Courier New" panose="02070309020205020404" pitchFamily="49" charset="0"/>
              <a:buChar char="o"/>
              <a:defRPr/>
            </a:pPr>
            <a:r>
              <a:rPr lang="en-US" sz="3200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CPU: Intel Core i5, 2.3 GHz</a:t>
            </a:r>
          </a:p>
          <a:p>
            <a:pPr marL="742950" lvl="1" indent="-285750">
              <a:spcBef>
                <a:spcPts val="0"/>
              </a:spcBef>
              <a:spcAft>
                <a:spcPts val="0"/>
              </a:spcAft>
              <a:buSzPct val="50000"/>
              <a:buFont typeface="Courier New" panose="02070309020205020404" pitchFamily="49" charset="0"/>
              <a:buChar char="o"/>
              <a:defRPr/>
            </a:pPr>
            <a:r>
              <a:rPr lang="en-US" sz="3200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Hard drive: HDD, SDD 512 GB</a:t>
            </a:r>
          </a:p>
          <a:p>
            <a:pPr marL="742950" lvl="1" indent="-285750">
              <a:spcBef>
                <a:spcPts val="0"/>
              </a:spcBef>
              <a:spcAft>
                <a:spcPts val="0"/>
              </a:spcAft>
              <a:buSzPct val="50000"/>
              <a:buFont typeface="Courier New" panose="02070309020205020404" pitchFamily="49" charset="0"/>
              <a:buChar char="o"/>
              <a:defRPr/>
            </a:pPr>
            <a:r>
              <a:rPr lang="en-US" sz="3200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Operated System: Microsoft Windows 7/8/10/11 32/64 bit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3200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Server: web server, database server, application server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896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84104" y="8644668"/>
            <a:ext cx="19441687" cy="2094576"/>
            <a:chOff x="0" y="0"/>
            <a:chExt cx="5120444" cy="551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20444" cy="551658"/>
            </a:xfrm>
            <a:custGeom>
              <a:avLst/>
              <a:gdLst/>
              <a:ahLst/>
              <a:cxnLst/>
              <a:rect l="l" t="t" r="r" b="b"/>
              <a:pathLst>
                <a:path w="5120444" h="551658">
                  <a:moveTo>
                    <a:pt x="0" y="0"/>
                  </a:moveTo>
                  <a:lnTo>
                    <a:pt x="5120444" y="0"/>
                  </a:lnTo>
                  <a:lnTo>
                    <a:pt x="5120444" y="551658"/>
                  </a:lnTo>
                  <a:lnTo>
                    <a:pt x="0" y="5516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84104" y="190294"/>
            <a:ext cx="19441687" cy="2094576"/>
            <a:chOff x="0" y="0"/>
            <a:chExt cx="5120444" cy="5516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120444" cy="551658"/>
            </a:xfrm>
            <a:custGeom>
              <a:avLst/>
              <a:gdLst/>
              <a:ahLst/>
              <a:cxnLst/>
              <a:rect l="l" t="t" r="r" b="b"/>
              <a:pathLst>
                <a:path w="5120444" h="551658">
                  <a:moveTo>
                    <a:pt x="0" y="0"/>
                  </a:moveTo>
                  <a:lnTo>
                    <a:pt x="5120444" y="0"/>
                  </a:lnTo>
                  <a:lnTo>
                    <a:pt x="5120444" y="551658"/>
                  </a:lnTo>
                  <a:lnTo>
                    <a:pt x="0" y="5516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-235087"/>
            <a:ext cx="2165554" cy="10878858"/>
            <a:chOff x="0" y="0"/>
            <a:chExt cx="570352" cy="28652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70352" cy="2865214"/>
            </a:xfrm>
            <a:custGeom>
              <a:avLst/>
              <a:gdLst/>
              <a:ahLst/>
              <a:cxnLst/>
              <a:rect l="l" t="t" r="r" b="b"/>
              <a:pathLst>
                <a:path w="570352" h="2865214">
                  <a:moveTo>
                    <a:pt x="0" y="0"/>
                  </a:moveTo>
                  <a:lnTo>
                    <a:pt x="570352" y="0"/>
                  </a:lnTo>
                  <a:lnTo>
                    <a:pt x="570352" y="2865214"/>
                  </a:lnTo>
                  <a:lnTo>
                    <a:pt x="0" y="2865214"/>
                  </a:lnTo>
                  <a:close/>
                </a:path>
              </a:pathLst>
            </a:custGeom>
            <a:solidFill>
              <a:srgbClr val="764B3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8474312"/>
            <a:ext cx="2064797" cy="341630"/>
          </a:xfrm>
          <a:prstGeom prst="rect">
            <a:avLst/>
          </a:prstGeom>
        </p:spPr>
      </p:pic>
      <p:sp>
        <p:nvSpPr>
          <p:cNvPr id="14" name="AutoShape 14"/>
          <p:cNvSpPr/>
          <p:nvPr/>
        </p:nvSpPr>
        <p:spPr>
          <a:xfrm rot="-5400000">
            <a:off x="3485028" y="4518588"/>
            <a:ext cx="7027401" cy="0"/>
          </a:xfrm>
          <a:prstGeom prst="line">
            <a:avLst/>
          </a:prstGeom>
          <a:ln w="47625" cap="flat">
            <a:solidFill>
              <a:srgbClr val="764B36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4924546" y="8056101"/>
            <a:ext cx="4669508" cy="307338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602230" y="-1621229"/>
            <a:ext cx="5371540" cy="3242457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338803" y="483923"/>
            <a:ext cx="1887472" cy="38779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140178" y="4429973"/>
            <a:ext cx="8104966" cy="1034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92"/>
              </a:lnSpc>
            </a:pPr>
            <a:r>
              <a:rPr lang="en-US" sz="7200" spc="115">
                <a:solidFill>
                  <a:srgbClr val="C88A36"/>
                </a:solidFill>
                <a:latin typeface="Oswald"/>
              </a:rPr>
              <a:t>Content 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767600" y="3592233"/>
            <a:ext cx="7655721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eaLnBrk="1" hangingPunct="1">
              <a:defRPr/>
            </a:pPr>
            <a:r>
              <a:rPr lang="en-US" altLang="ja-JP" sz="5000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 statement</a:t>
            </a:r>
            <a:br>
              <a:rPr lang="en-US" altLang="ja-JP" sz="5000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ja-JP" sz="5000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Product position statement</a:t>
            </a:r>
            <a:br>
              <a:rPr lang="en-US" altLang="ja-JP" sz="5000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ja-JP" sz="5000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Users/market</a:t>
            </a:r>
            <a:endParaRPr lang="en-US" altLang="ja-JP" sz="500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808080"/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7">
            <a:extLst>
              <a:ext uri="{FF2B5EF4-FFF2-40B4-BE49-F238E27FC236}">
                <a16:creationId xmlns:a16="http://schemas.microsoft.com/office/drawing/2014/main" id="{72177702-0E43-6A95-36B7-00FB6256FC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5410056" y="4194024"/>
            <a:ext cx="2519066" cy="251906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84104" y="8690073"/>
            <a:ext cx="19441687" cy="1953698"/>
            <a:chOff x="0" y="0"/>
            <a:chExt cx="5120444" cy="551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20444" cy="551658"/>
            </a:xfrm>
            <a:custGeom>
              <a:avLst/>
              <a:gdLst/>
              <a:ahLst/>
              <a:cxnLst/>
              <a:rect l="l" t="t" r="r" b="b"/>
              <a:pathLst>
                <a:path w="5120444" h="551658">
                  <a:moveTo>
                    <a:pt x="0" y="0"/>
                  </a:moveTo>
                  <a:lnTo>
                    <a:pt x="5120444" y="0"/>
                  </a:lnTo>
                  <a:lnTo>
                    <a:pt x="5120444" y="551658"/>
                  </a:lnTo>
                  <a:lnTo>
                    <a:pt x="0" y="5516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865204" y="-19712"/>
            <a:ext cx="19441687" cy="3303091"/>
            <a:chOff x="0" y="-57150"/>
            <a:chExt cx="5120444" cy="8699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120444" cy="551658"/>
            </a:xfrm>
            <a:custGeom>
              <a:avLst/>
              <a:gdLst/>
              <a:ahLst/>
              <a:cxnLst/>
              <a:rect l="l" t="t" r="r" b="b"/>
              <a:pathLst>
                <a:path w="5120444" h="551658">
                  <a:moveTo>
                    <a:pt x="0" y="0"/>
                  </a:moveTo>
                  <a:lnTo>
                    <a:pt x="5120444" y="0"/>
                  </a:lnTo>
                  <a:lnTo>
                    <a:pt x="5120444" y="551658"/>
                  </a:lnTo>
                  <a:lnTo>
                    <a:pt x="0" y="5516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-235087"/>
            <a:ext cx="2165554" cy="10878858"/>
            <a:chOff x="0" y="0"/>
            <a:chExt cx="570352" cy="28652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70352" cy="2865214"/>
            </a:xfrm>
            <a:custGeom>
              <a:avLst/>
              <a:gdLst/>
              <a:ahLst/>
              <a:cxnLst/>
              <a:rect l="l" t="t" r="r" b="b"/>
              <a:pathLst>
                <a:path w="570352" h="2865214">
                  <a:moveTo>
                    <a:pt x="0" y="0"/>
                  </a:moveTo>
                  <a:lnTo>
                    <a:pt x="570352" y="0"/>
                  </a:lnTo>
                  <a:lnTo>
                    <a:pt x="570352" y="2865214"/>
                  </a:lnTo>
                  <a:lnTo>
                    <a:pt x="0" y="2865214"/>
                  </a:lnTo>
                  <a:close/>
                </a:path>
              </a:pathLst>
            </a:custGeom>
            <a:solidFill>
              <a:srgbClr val="764B3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58946" y="8443466"/>
            <a:ext cx="2064797" cy="34163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14924546" y="8056101"/>
            <a:ext cx="4669508" cy="307338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5602230" y="-1621229"/>
            <a:ext cx="5371540" cy="3242457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69950" y="905540"/>
            <a:ext cx="1887472" cy="38779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877966" y="844282"/>
            <a:ext cx="10651438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92"/>
              </a:lnSpc>
            </a:pPr>
            <a:r>
              <a:rPr lang="en-US" sz="8800" spc="115">
                <a:solidFill>
                  <a:srgbClr val="C88A36"/>
                </a:solidFill>
                <a:latin typeface="Oswald"/>
              </a:rPr>
              <a:t>Testing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EAF90C25-B46D-005E-5E84-63D05DA915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241476" y="3371787"/>
            <a:ext cx="7547141" cy="1058445"/>
          </a:xfrm>
          <a:prstGeom prst="rect">
            <a:avLst/>
          </a:prstGeom>
        </p:spPr>
      </p:pic>
      <p:sp>
        <p:nvSpPr>
          <p:cNvPr id="22" name="TextBox 28">
            <a:extLst>
              <a:ext uri="{FF2B5EF4-FFF2-40B4-BE49-F238E27FC236}">
                <a16:creationId xmlns:a16="http://schemas.microsoft.com/office/drawing/2014/main" id="{D3146B6A-4357-40D9-D28D-C4E587D85C27}"/>
              </a:ext>
            </a:extLst>
          </p:cNvPr>
          <p:cNvSpPr txBox="1"/>
          <p:nvPr/>
        </p:nvSpPr>
        <p:spPr>
          <a:xfrm>
            <a:off x="436146" y="3747598"/>
            <a:ext cx="7157802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Space Mono" panose="020B0604020202020204" charset="0"/>
              </a:rPr>
              <a:t>Environment: Microsoft Edge</a:t>
            </a:r>
          </a:p>
        </p:txBody>
      </p:sp>
      <p:pic>
        <p:nvPicPr>
          <p:cNvPr id="23" name="Picture 24">
            <a:extLst>
              <a:ext uri="{FF2B5EF4-FFF2-40B4-BE49-F238E27FC236}">
                <a16:creationId xmlns:a16="http://schemas.microsoft.com/office/drawing/2014/main" id="{1B553166-B077-296C-2486-C82FC0EA0F82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2164590" y="4433621"/>
            <a:ext cx="3438091" cy="2891616"/>
          </a:xfrm>
          <a:prstGeom prst="rect">
            <a:avLst/>
          </a:prstGeom>
        </p:spPr>
      </p:pic>
      <p:pic>
        <p:nvPicPr>
          <p:cNvPr id="24" name="Picture 3">
            <a:extLst>
              <a:ext uri="{FF2B5EF4-FFF2-40B4-BE49-F238E27FC236}">
                <a16:creationId xmlns:a16="http://schemas.microsoft.com/office/drawing/2014/main" id="{107886A6-BC6C-0F9A-F249-18ED359B6B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9159865" y="3490648"/>
            <a:ext cx="5645037" cy="1058445"/>
          </a:xfrm>
          <a:prstGeom prst="rect">
            <a:avLst/>
          </a:prstGeom>
        </p:spPr>
      </p:pic>
      <p:sp>
        <p:nvSpPr>
          <p:cNvPr id="25" name="TextBox 29">
            <a:extLst>
              <a:ext uri="{FF2B5EF4-FFF2-40B4-BE49-F238E27FC236}">
                <a16:creationId xmlns:a16="http://schemas.microsoft.com/office/drawing/2014/main" id="{1D4E5F94-E6B1-D530-2838-F5FAAFA455A3}"/>
              </a:ext>
            </a:extLst>
          </p:cNvPr>
          <p:cNvSpPr txBox="1"/>
          <p:nvPr/>
        </p:nvSpPr>
        <p:spPr>
          <a:xfrm>
            <a:off x="8403482" y="3791270"/>
            <a:ext cx="7157802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Space Mono" panose="020B0604020202020204" charset="0"/>
              </a:rPr>
              <a:t>Environment: </a:t>
            </a:r>
            <a:r>
              <a:rPr lang="en-US" sz="3000" err="1">
                <a:solidFill>
                  <a:srgbClr val="FFFFFF"/>
                </a:solidFill>
                <a:latin typeface="Space Mono" panose="020B0604020202020204" charset="0"/>
              </a:rPr>
              <a:t>Katalon</a:t>
            </a:r>
            <a:endParaRPr lang="en-US" sz="3000">
              <a:solidFill>
                <a:srgbClr val="FFFFFF"/>
              </a:solidFill>
              <a:latin typeface="Space Mono" panose="020B060402020202020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9D8D604-341C-3170-4A4D-58F7769AFC22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7377841" y="4634978"/>
            <a:ext cx="9413744" cy="2767641"/>
          </a:xfrm>
          <a:prstGeom prst="rect">
            <a:avLst/>
          </a:prstGeom>
        </p:spPr>
      </p:pic>
      <p:pic>
        <p:nvPicPr>
          <p:cNvPr id="27" name="Picture 7">
            <a:extLst>
              <a:ext uri="{FF2B5EF4-FFF2-40B4-BE49-F238E27FC236}">
                <a16:creationId xmlns:a16="http://schemas.microsoft.com/office/drawing/2014/main" id="{94471A6A-F80F-FEDA-8B2D-C67143B2B09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 rot="20950447">
            <a:off x="16308841" y="4450158"/>
            <a:ext cx="1562518" cy="128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264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9">
            <a:extLst>
              <a:ext uri="{FF2B5EF4-FFF2-40B4-BE49-F238E27FC236}">
                <a16:creationId xmlns:a16="http://schemas.microsoft.com/office/drawing/2014/main" id="{D3D09059-BD53-2C45-2064-BA3951C6353E}"/>
              </a:ext>
            </a:extLst>
          </p:cNvPr>
          <p:cNvGrpSpPr/>
          <p:nvPr/>
        </p:nvGrpSpPr>
        <p:grpSpPr>
          <a:xfrm rot="454389">
            <a:off x="13627958" y="911795"/>
            <a:ext cx="5188182" cy="4763354"/>
            <a:chOff x="0" y="0"/>
            <a:chExt cx="1737657" cy="1595371"/>
          </a:xfrm>
        </p:grpSpPr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77A9070-A475-7F2F-FB6A-F001E6DA4930}"/>
                </a:ext>
              </a:extLst>
            </p:cNvPr>
            <p:cNvSpPr/>
            <p:nvPr/>
          </p:nvSpPr>
          <p:spPr>
            <a:xfrm>
              <a:off x="0" y="0"/>
              <a:ext cx="1737657" cy="1595371"/>
            </a:xfrm>
            <a:custGeom>
              <a:avLst/>
              <a:gdLst/>
              <a:ahLst/>
              <a:cxnLst/>
              <a:rect l="l" t="t" r="r" b="b"/>
              <a:pathLst>
                <a:path w="1737657" h="1595371">
                  <a:moveTo>
                    <a:pt x="0" y="0"/>
                  </a:moveTo>
                  <a:lnTo>
                    <a:pt x="1737657" y="0"/>
                  </a:lnTo>
                  <a:lnTo>
                    <a:pt x="1737657" y="1595371"/>
                  </a:lnTo>
                  <a:lnTo>
                    <a:pt x="0" y="1595371"/>
                  </a:lnTo>
                  <a:close/>
                </a:path>
              </a:pathLst>
            </a:custGeom>
            <a:solidFill>
              <a:srgbClr val="A17A60"/>
            </a:solidFill>
          </p:spPr>
        </p:sp>
        <p:sp>
          <p:nvSpPr>
            <p:cNvPr id="28" name="TextBox 11">
              <a:extLst>
                <a:ext uri="{FF2B5EF4-FFF2-40B4-BE49-F238E27FC236}">
                  <a16:creationId xmlns:a16="http://schemas.microsoft.com/office/drawing/2014/main" id="{5EDFC9A6-D093-B121-3300-9859C12D61D5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1" name="Picture 2">
            <a:extLst>
              <a:ext uri="{FF2B5EF4-FFF2-40B4-BE49-F238E27FC236}">
                <a16:creationId xmlns:a16="http://schemas.microsoft.com/office/drawing/2014/main" id="{53BE6D72-1EF4-08E6-E651-410837FF4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23709" y="1330967"/>
            <a:ext cx="6481757" cy="1518675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-684104" y="8690073"/>
            <a:ext cx="19441687" cy="1953698"/>
            <a:chOff x="0" y="0"/>
            <a:chExt cx="5120444" cy="551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20444" cy="551658"/>
            </a:xfrm>
            <a:custGeom>
              <a:avLst/>
              <a:gdLst/>
              <a:ahLst/>
              <a:cxnLst/>
              <a:rect l="l" t="t" r="r" b="b"/>
              <a:pathLst>
                <a:path w="5120444" h="551658">
                  <a:moveTo>
                    <a:pt x="0" y="0"/>
                  </a:moveTo>
                  <a:lnTo>
                    <a:pt x="5120444" y="0"/>
                  </a:lnTo>
                  <a:lnTo>
                    <a:pt x="5120444" y="551658"/>
                  </a:lnTo>
                  <a:lnTo>
                    <a:pt x="0" y="5516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-235087"/>
            <a:ext cx="2165554" cy="10878858"/>
            <a:chOff x="0" y="0"/>
            <a:chExt cx="570352" cy="28652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70352" cy="2865214"/>
            </a:xfrm>
            <a:custGeom>
              <a:avLst/>
              <a:gdLst/>
              <a:ahLst/>
              <a:cxnLst/>
              <a:rect l="l" t="t" r="r" b="b"/>
              <a:pathLst>
                <a:path w="570352" h="2865214">
                  <a:moveTo>
                    <a:pt x="0" y="0"/>
                  </a:moveTo>
                  <a:lnTo>
                    <a:pt x="570352" y="0"/>
                  </a:lnTo>
                  <a:lnTo>
                    <a:pt x="570352" y="2865214"/>
                  </a:lnTo>
                  <a:lnTo>
                    <a:pt x="0" y="2865214"/>
                  </a:lnTo>
                  <a:close/>
                </a:path>
              </a:pathLst>
            </a:custGeom>
            <a:solidFill>
              <a:srgbClr val="764B3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58946" y="8443466"/>
            <a:ext cx="2064797" cy="34163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flipH="1">
            <a:off x="14924546" y="8056101"/>
            <a:ext cx="4669508" cy="307338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602230" y="-1621229"/>
            <a:ext cx="5371540" cy="3242457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-338803" y="483923"/>
            <a:ext cx="1887472" cy="38779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891344" y="1613254"/>
            <a:ext cx="10651438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92"/>
              </a:lnSpc>
            </a:pPr>
            <a:r>
              <a:rPr lang="en-US" sz="7200" spc="115">
                <a:solidFill>
                  <a:schemeClr val="bg2">
                    <a:lumMod val="25000"/>
                  </a:schemeClr>
                </a:solidFill>
                <a:latin typeface="Oswald"/>
              </a:rPr>
              <a:t>Test Plan</a:t>
            </a:r>
            <a:endParaRPr lang="en-US" sz="8800" spc="115">
              <a:solidFill>
                <a:schemeClr val="bg2">
                  <a:lumMod val="25000"/>
                </a:schemeClr>
              </a:solidFill>
              <a:latin typeface="Oswald"/>
            </a:endParaRPr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2A9D1A2-AF48-349D-E4E3-6140DB6A5C6F}"/>
              </a:ext>
            </a:extLst>
          </p:cNvPr>
          <p:cNvGrpSpPr/>
          <p:nvPr/>
        </p:nvGrpSpPr>
        <p:grpSpPr>
          <a:xfrm rot="454389">
            <a:off x="13950330" y="1318642"/>
            <a:ext cx="4751648" cy="3964985"/>
            <a:chOff x="0" y="0"/>
            <a:chExt cx="6335531" cy="528664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0EDAA58-D2AE-3184-3027-3857A46B1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 l="1483" r="1483"/>
            <a:stretch>
              <a:fillRect/>
            </a:stretch>
          </p:blipFill>
          <p:spPr>
            <a:xfrm>
              <a:off x="0" y="0"/>
              <a:ext cx="6335531" cy="5286647"/>
            </a:xfrm>
            <a:prstGeom prst="rect">
              <a:avLst/>
            </a:prstGeom>
          </p:spPr>
        </p:pic>
      </p:grpSp>
      <p:grpSp>
        <p:nvGrpSpPr>
          <p:cNvPr id="5" name="Group 9">
            <a:extLst>
              <a:ext uri="{FF2B5EF4-FFF2-40B4-BE49-F238E27FC236}">
                <a16:creationId xmlns:a16="http://schemas.microsoft.com/office/drawing/2014/main" id="{9D22C637-040A-A263-F74B-F94B51CB74A7}"/>
              </a:ext>
            </a:extLst>
          </p:cNvPr>
          <p:cNvGrpSpPr/>
          <p:nvPr/>
        </p:nvGrpSpPr>
        <p:grpSpPr>
          <a:xfrm rot="21186755">
            <a:off x="14321649" y="5351270"/>
            <a:ext cx="4329812" cy="3386130"/>
            <a:chOff x="0" y="-38100"/>
            <a:chExt cx="1737657" cy="1633471"/>
          </a:xfrm>
        </p:grpSpPr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9B30C35D-BD57-A2C9-20EF-B30DFB16D790}"/>
                </a:ext>
              </a:extLst>
            </p:cNvPr>
            <p:cNvSpPr/>
            <p:nvPr/>
          </p:nvSpPr>
          <p:spPr>
            <a:xfrm>
              <a:off x="0" y="0"/>
              <a:ext cx="1737657" cy="1595371"/>
            </a:xfrm>
            <a:custGeom>
              <a:avLst/>
              <a:gdLst/>
              <a:ahLst/>
              <a:cxnLst/>
              <a:rect l="l" t="t" r="r" b="b"/>
              <a:pathLst>
                <a:path w="1737657" h="1595371">
                  <a:moveTo>
                    <a:pt x="0" y="0"/>
                  </a:moveTo>
                  <a:lnTo>
                    <a:pt x="1737657" y="0"/>
                  </a:lnTo>
                  <a:lnTo>
                    <a:pt x="1737657" y="1595371"/>
                  </a:lnTo>
                  <a:lnTo>
                    <a:pt x="0" y="1595371"/>
                  </a:lnTo>
                  <a:close/>
                </a:path>
              </a:pathLst>
            </a:custGeom>
            <a:solidFill>
              <a:srgbClr val="A17A60"/>
            </a:solidFill>
          </p:spPr>
        </p:sp>
        <p:sp>
          <p:nvSpPr>
            <p:cNvPr id="7" name="TextBox 11">
              <a:extLst>
                <a:ext uri="{FF2B5EF4-FFF2-40B4-BE49-F238E27FC236}">
                  <a16:creationId xmlns:a16="http://schemas.microsoft.com/office/drawing/2014/main" id="{B99D036B-5F84-6547-64E9-6616E1BA4969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028" name="Picture 4" descr="Image result for testing software">
            <a:extLst>
              <a:ext uri="{FF2B5EF4-FFF2-40B4-BE49-F238E27FC236}">
                <a16:creationId xmlns:a16="http://schemas.microsoft.com/office/drawing/2014/main" id="{49073D9B-7934-3EA0-3C64-DB4E9FC68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75942">
            <a:off x="14520281" y="5807252"/>
            <a:ext cx="3942022" cy="224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9BD1DF0-E8DC-1EA0-D125-5D77346DD5F0}"/>
              </a:ext>
            </a:extLst>
          </p:cNvPr>
          <p:cNvSpPr txBox="1"/>
          <p:nvPr/>
        </p:nvSpPr>
        <p:spPr>
          <a:xfrm>
            <a:off x="2161442" y="3407019"/>
            <a:ext cx="7973679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Test manager: </a:t>
            </a:r>
          </a:p>
          <a:p>
            <a:pPr marL="457200" indent="-457200">
              <a:buFont typeface="Calibri"/>
              <a:buChar char="-"/>
            </a:pPr>
            <a:r>
              <a:rPr lang="en-US" sz="3000" err="1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Lên</a:t>
            </a:r>
            <a:r>
              <a:rPr lang="en-US" sz="3000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 </a:t>
            </a:r>
            <a:r>
              <a:rPr lang="en-US" sz="3000" err="1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kế</a:t>
            </a:r>
            <a:r>
              <a:rPr lang="en-US" sz="3000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 </a:t>
            </a:r>
            <a:r>
              <a:rPr lang="en-US" sz="3000" err="1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hoạch</a:t>
            </a:r>
            <a:r>
              <a:rPr lang="en-US" sz="3000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 </a:t>
            </a:r>
            <a:r>
              <a:rPr lang="en-US" sz="3000" err="1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kiểm</a:t>
            </a:r>
            <a:r>
              <a:rPr lang="en-US" sz="3000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 </a:t>
            </a:r>
            <a:r>
              <a:rPr lang="en-US" sz="3000" err="1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thử</a:t>
            </a:r>
            <a:endParaRPr lang="en-US" sz="3000">
              <a:solidFill>
                <a:srgbClr val="FF0000"/>
              </a:solidFill>
              <a:latin typeface="Space Mono"/>
              <a:ea typeface="Calibri"/>
              <a:cs typeface="Calibri"/>
            </a:endParaRPr>
          </a:p>
          <a:p>
            <a:pPr marL="457200" indent="-457200">
              <a:buFont typeface="Calibri"/>
              <a:buChar char="-"/>
            </a:pPr>
            <a:r>
              <a:rPr lang="en-US" sz="3000" err="1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Xây</a:t>
            </a:r>
            <a:r>
              <a:rPr lang="en-US" sz="3000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 </a:t>
            </a:r>
            <a:r>
              <a:rPr lang="en-US" sz="3000" err="1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dựng</a:t>
            </a:r>
            <a:r>
              <a:rPr lang="en-US" sz="3000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 </a:t>
            </a:r>
            <a:r>
              <a:rPr lang="en-US" sz="3000" err="1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nguồn</a:t>
            </a:r>
            <a:r>
              <a:rPr lang="en-US" sz="3000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 </a:t>
            </a:r>
            <a:r>
              <a:rPr lang="en-US" sz="3000" err="1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lực</a:t>
            </a:r>
            <a:endParaRPr lang="en-US" sz="3000">
              <a:solidFill>
                <a:srgbClr val="FF0000"/>
              </a:solidFill>
              <a:latin typeface="Space Mono"/>
              <a:ea typeface="Calibri"/>
              <a:cs typeface="Calibri"/>
            </a:endParaRPr>
          </a:p>
          <a:p>
            <a:pPr marL="457200" indent="-457200">
              <a:buFont typeface="Calibri"/>
              <a:buChar char="-"/>
            </a:pPr>
            <a:r>
              <a:rPr lang="en-US" sz="3000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Trình </a:t>
            </a:r>
            <a:r>
              <a:rPr lang="en-US" sz="3000" err="1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bày</a:t>
            </a:r>
            <a:r>
              <a:rPr lang="en-US" sz="3000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 </a:t>
            </a:r>
            <a:r>
              <a:rPr lang="en-US" sz="3000" err="1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báo</a:t>
            </a:r>
            <a:r>
              <a:rPr lang="en-US" sz="3000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 </a:t>
            </a:r>
            <a:r>
              <a:rPr lang="en-US" sz="3000" err="1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cáo</a:t>
            </a:r>
            <a:r>
              <a:rPr lang="en-US" sz="3000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 </a:t>
            </a:r>
            <a:r>
              <a:rPr lang="en-US" sz="3000" err="1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quản</a:t>
            </a:r>
            <a:r>
              <a:rPr lang="en-US" sz="3000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 </a:t>
            </a:r>
            <a:r>
              <a:rPr lang="en-US" sz="3000" err="1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lý</a:t>
            </a:r>
          </a:p>
          <a:p>
            <a:pPr marL="457200" indent="-457200">
              <a:buFont typeface="Calibri"/>
              <a:buChar char="-"/>
            </a:pPr>
            <a:r>
              <a:rPr lang="en-US" sz="3000" err="1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Tổng</a:t>
            </a:r>
            <a:r>
              <a:rPr lang="en-US" sz="3000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 </a:t>
            </a:r>
            <a:r>
              <a:rPr lang="en-US" sz="3000" err="1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hợp</a:t>
            </a:r>
            <a:r>
              <a:rPr lang="en-US" sz="3000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 </a:t>
            </a:r>
            <a:r>
              <a:rPr lang="en-US" sz="3000" err="1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báo</a:t>
            </a:r>
            <a:r>
              <a:rPr lang="en-US" sz="3000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 </a:t>
            </a:r>
            <a:r>
              <a:rPr lang="en-US" sz="3000" err="1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cáo</a:t>
            </a:r>
            <a:r>
              <a:rPr lang="en-US" sz="3000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 </a:t>
            </a:r>
            <a:r>
              <a:rPr lang="en-US" sz="3000" err="1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kết</a:t>
            </a:r>
            <a:r>
              <a:rPr lang="en-US" sz="3000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 </a:t>
            </a:r>
            <a:r>
              <a:rPr lang="en-US" sz="3000" err="1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quả</a:t>
            </a:r>
            <a:r>
              <a:rPr lang="en-US" sz="3000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 </a:t>
            </a:r>
            <a:r>
              <a:rPr lang="en-US" sz="3000" err="1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kiểm</a:t>
            </a:r>
            <a:r>
              <a:rPr lang="en-US" sz="3000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 </a:t>
            </a:r>
            <a:r>
              <a:rPr lang="en-US" sz="3000" err="1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thử</a:t>
            </a:r>
            <a:endParaRPr lang="en-US" sz="3000">
              <a:solidFill>
                <a:srgbClr val="FF0000"/>
              </a:solidFill>
              <a:latin typeface="Space Mono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2821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9">
            <a:extLst>
              <a:ext uri="{FF2B5EF4-FFF2-40B4-BE49-F238E27FC236}">
                <a16:creationId xmlns:a16="http://schemas.microsoft.com/office/drawing/2014/main" id="{D3D09059-BD53-2C45-2064-BA3951C6353E}"/>
              </a:ext>
            </a:extLst>
          </p:cNvPr>
          <p:cNvGrpSpPr/>
          <p:nvPr/>
        </p:nvGrpSpPr>
        <p:grpSpPr>
          <a:xfrm rot="454389">
            <a:off x="13362260" y="445573"/>
            <a:ext cx="5188182" cy="4763354"/>
            <a:chOff x="0" y="0"/>
            <a:chExt cx="1737657" cy="1595371"/>
          </a:xfrm>
        </p:grpSpPr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77A9070-A475-7F2F-FB6A-F001E6DA4930}"/>
                </a:ext>
              </a:extLst>
            </p:cNvPr>
            <p:cNvSpPr/>
            <p:nvPr/>
          </p:nvSpPr>
          <p:spPr>
            <a:xfrm>
              <a:off x="0" y="0"/>
              <a:ext cx="1737657" cy="1595371"/>
            </a:xfrm>
            <a:custGeom>
              <a:avLst/>
              <a:gdLst/>
              <a:ahLst/>
              <a:cxnLst/>
              <a:rect l="l" t="t" r="r" b="b"/>
              <a:pathLst>
                <a:path w="1737657" h="1595371">
                  <a:moveTo>
                    <a:pt x="0" y="0"/>
                  </a:moveTo>
                  <a:lnTo>
                    <a:pt x="1737657" y="0"/>
                  </a:lnTo>
                  <a:lnTo>
                    <a:pt x="1737657" y="1595371"/>
                  </a:lnTo>
                  <a:lnTo>
                    <a:pt x="0" y="1595371"/>
                  </a:lnTo>
                  <a:close/>
                </a:path>
              </a:pathLst>
            </a:custGeom>
            <a:solidFill>
              <a:srgbClr val="A17A60"/>
            </a:solidFill>
          </p:spPr>
        </p:sp>
        <p:sp>
          <p:nvSpPr>
            <p:cNvPr id="28" name="TextBox 11">
              <a:extLst>
                <a:ext uri="{FF2B5EF4-FFF2-40B4-BE49-F238E27FC236}">
                  <a16:creationId xmlns:a16="http://schemas.microsoft.com/office/drawing/2014/main" id="{5EDFC9A6-D093-B121-3300-9859C12D61D5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1" name="Picture 2">
            <a:extLst>
              <a:ext uri="{FF2B5EF4-FFF2-40B4-BE49-F238E27FC236}">
                <a16:creationId xmlns:a16="http://schemas.microsoft.com/office/drawing/2014/main" id="{53BE6D72-1EF4-08E6-E651-410837FF4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23709" y="1330967"/>
            <a:ext cx="6481757" cy="1518675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-684104" y="8690073"/>
            <a:ext cx="19441687" cy="1953698"/>
            <a:chOff x="0" y="0"/>
            <a:chExt cx="5120444" cy="551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20444" cy="551658"/>
            </a:xfrm>
            <a:custGeom>
              <a:avLst/>
              <a:gdLst/>
              <a:ahLst/>
              <a:cxnLst/>
              <a:rect l="l" t="t" r="r" b="b"/>
              <a:pathLst>
                <a:path w="5120444" h="551658">
                  <a:moveTo>
                    <a:pt x="0" y="0"/>
                  </a:moveTo>
                  <a:lnTo>
                    <a:pt x="5120444" y="0"/>
                  </a:lnTo>
                  <a:lnTo>
                    <a:pt x="5120444" y="551658"/>
                  </a:lnTo>
                  <a:lnTo>
                    <a:pt x="0" y="5516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-235087"/>
            <a:ext cx="2165554" cy="10878858"/>
            <a:chOff x="0" y="0"/>
            <a:chExt cx="570352" cy="28652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70352" cy="2865214"/>
            </a:xfrm>
            <a:custGeom>
              <a:avLst/>
              <a:gdLst/>
              <a:ahLst/>
              <a:cxnLst/>
              <a:rect l="l" t="t" r="r" b="b"/>
              <a:pathLst>
                <a:path w="570352" h="2865214">
                  <a:moveTo>
                    <a:pt x="0" y="0"/>
                  </a:moveTo>
                  <a:lnTo>
                    <a:pt x="570352" y="0"/>
                  </a:lnTo>
                  <a:lnTo>
                    <a:pt x="570352" y="2865214"/>
                  </a:lnTo>
                  <a:lnTo>
                    <a:pt x="0" y="2865214"/>
                  </a:lnTo>
                  <a:close/>
                </a:path>
              </a:pathLst>
            </a:custGeom>
            <a:solidFill>
              <a:srgbClr val="764B3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58946" y="8443466"/>
            <a:ext cx="2064797" cy="34163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flipH="1">
            <a:off x="14924546" y="8056101"/>
            <a:ext cx="4669508" cy="307338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602230" y="-1621229"/>
            <a:ext cx="5371540" cy="3242457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-338803" y="483923"/>
            <a:ext cx="1887472" cy="38779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744805" y="1539985"/>
            <a:ext cx="10651438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92"/>
              </a:lnSpc>
            </a:pPr>
            <a:r>
              <a:rPr lang="en-US" sz="7200" spc="115">
                <a:solidFill>
                  <a:schemeClr val="bg2">
                    <a:lumMod val="25000"/>
                  </a:schemeClr>
                </a:solidFill>
                <a:latin typeface="Oswald"/>
              </a:rPr>
              <a:t>Test Plan</a:t>
            </a:r>
            <a:endParaRPr lang="en-US" sz="8800" spc="115">
              <a:solidFill>
                <a:schemeClr val="bg2">
                  <a:lumMod val="25000"/>
                </a:schemeClr>
              </a:solidFill>
              <a:latin typeface="Oswald"/>
            </a:endParaRPr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2A9D1A2-AF48-349D-E4E3-6140DB6A5C6F}"/>
              </a:ext>
            </a:extLst>
          </p:cNvPr>
          <p:cNvGrpSpPr/>
          <p:nvPr/>
        </p:nvGrpSpPr>
        <p:grpSpPr>
          <a:xfrm rot="454389">
            <a:off x="13447125" y="807888"/>
            <a:ext cx="4751648" cy="3964985"/>
            <a:chOff x="0" y="0"/>
            <a:chExt cx="6335531" cy="528664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0EDAA58-D2AE-3184-3027-3857A46B1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 l="1483" r="1483"/>
            <a:stretch>
              <a:fillRect/>
            </a:stretch>
          </p:blipFill>
          <p:spPr>
            <a:xfrm>
              <a:off x="0" y="0"/>
              <a:ext cx="6335531" cy="5286647"/>
            </a:xfrm>
            <a:prstGeom prst="rect">
              <a:avLst/>
            </a:prstGeom>
          </p:spPr>
        </p:pic>
      </p:grpSp>
      <p:grpSp>
        <p:nvGrpSpPr>
          <p:cNvPr id="29" name="Group 9">
            <a:extLst>
              <a:ext uri="{FF2B5EF4-FFF2-40B4-BE49-F238E27FC236}">
                <a16:creationId xmlns:a16="http://schemas.microsoft.com/office/drawing/2014/main" id="{3E86D11F-00F4-4909-01FB-AA53044DE8DD}"/>
              </a:ext>
            </a:extLst>
          </p:cNvPr>
          <p:cNvGrpSpPr/>
          <p:nvPr/>
        </p:nvGrpSpPr>
        <p:grpSpPr>
          <a:xfrm rot="454389">
            <a:off x="13670197" y="4606300"/>
            <a:ext cx="5188182" cy="4763354"/>
            <a:chOff x="0" y="0"/>
            <a:chExt cx="1737657" cy="1595371"/>
          </a:xfrm>
        </p:grpSpPr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1878ADD0-5573-1455-1676-BA554F77D8AC}"/>
                </a:ext>
              </a:extLst>
            </p:cNvPr>
            <p:cNvSpPr/>
            <p:nvPr/>
          </p:nvSpPr>
          <p:spPr>
            <a:xfrm>
              <a:off x="0" y="0"/>
              <a:ext cx="1737657" cy="1595371"/>
            </a:xfrm>
            <a:custGeom>
              <a:avLst/>
              <a:gdLst/>
              <a:ahLst/>
              <a:cxnLst/>
              <a:rect l="l" t="t" r="r" b="b"/>
              <a:pathLst>
                <a:path w="1737657" h="1595371">
                  <a:moveTo>
                    <a:pt x="0" y="0"/>
                  </a:moveTo>
                  <a:lnTo>
                    <a:pt x="1737657" y="0"/>
                  </a:lnTo>
                  <a:lnTo>
                    <a:pt x="1737657" y="1595371"/>
                  </a:lnTo>
                  <a:lnTo>
                    <a:pt x="0" y="1595371"/>
                  </a:lnTo>
                  <a:close/>
                </a:path>
              </a:pathLst>
            </a:custGeom>
            <a:solidFill>
              <a:srgbClr val="A17A60"/>
            </a:solidFill>
          </p:spPr>
        </p:sp>
        <p:sp>
          <p:nvSpPr>
            <p:cNvPr id="31" name="TextBox 11">
              <a:extLst>
                <a:ext uri="{FF2B5EF4-FFF2-40B4-BE49-F238E27FC236}">
                  <a16:creationId xmlns:a16="http://schemas.microsoft.com/office/drawing/2014/main" id="{BF7281C1-D50B-A9C9-D262-A65E53925AB9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050" name="Picture 2" descr="Image result for testing software">
            <a:extLst>
              <a:ext uri="{FF2B5EF4-FFF2-40B4-BE49-F238E27FC236}">
                <a16:creationId xmlns:a16="http://schemas.microsoft.com/office/drawing/2014/main" id="{44EDECE0-126D-6920-7A20-2D9CEB01B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7335">
            <a:off x="13895042" y="4948290"/>
            <a:ext cx="4731545" cy="41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BD1786E-2C1F-A715-967F-D059A4889D08}"/>
              </a:ext>
            </a:extLst>
          </p:cNvPr>
          <p:cNvSpPr txBox="1"/>
          <p:nvPr/>
        </p:nvSpPr>
        <p:spPr>
          <a:xfrm>
            <a:off x="7772400" y="49149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67E7D5-7396-F999-9754-564A7CAC1A6C}"/>
              </a:ext>
            </a:extLst>
          </p:cNvPr>
          <p:cNvSpPr txBox="1"/>
          <p:nvPr/>
        </p:nvSpPr>
        <p:spPr>
          <a:xfrm>
            <a:off x="2161442" y="3407019"/>
            <a:ext cx="7973679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Tester:</a:t>
            </a:r>
          </a:p>
          <a:p>
            <a:pPr marL="457200" indent="-457200">
              <a:buFont typeface="Calibri"/>
              <a:buChar char="-"/>
            </a:pPr>
            <a:r>
              <a:rPr lang="en-US" sz="3000" err="1">
                <a:solidFill>
                  <a:srgbClr val="FF0000"/>
                </a:solidFill>
                <a:latin typeface="Space Mono"/>
                <a:ea typeface="+mn-lt"/>
                <a:cs typeface="+mn-lt"/>
              </a:rPr>
              <a:t>Viết</a:t>
            </a:r>
            <a:r>
              <a:rPr lang="en-US" sz="3000">
                <a:solidFill>
                  <a:srgbClr val="FF0000"/>
                </a:solidFill>
                <a:latin typeface="Space Mono"/>
                <a:ea typeface="+mn-lt"/>
                <a:cs typeface="+mn-lt"/>
              </a:rPr>
              <a:t> </a:t>
            </a:r>
            <a:r>
              <a:rPr lang="en-US" sz="3000" err="1">
                <a:solidFill>
                  <a:srgbClr val="FF0000"/>
                </a:solidFill>
                <a:latin typeface="Space Mono"/>
                <a:ea typeface="+mn-lt"/>
                <a:cs typeface="+mn-lt"/>
              </a:rPr>
              <a:t>tài</a:t>
            </a:r>
            <a:r>
              <a:rPr lang="en-US" sz="3000">
                <a:solidFill>
                  <a:srgbClr val="FF0000"/>
                </a:solidFill>
                <a:latin typeface="Space Mono"/>
                <a:ea typeface="+mn-lt"/>
                <a:cs typeface="+mn-lt"/>
              </a:rPr>
              <a:t> </a:t>
            </a:r>
            <a:r>
              <a:rPr lang="en-US" sz="3000" err="1">
                <a:solidFill>
                  <a:srgbClr val="FF0000"/>
                </a:solidFill>
                <a:latin typeface="Space Mono"/>
                <a:ea typeface="+mn-lt"/>
                <a:cs typeface="+mn-lt"/>
              </a:rPr>
              <a:t>liệu</a:t>
            </a:r>
            <a:r>
              <a:rPr lang="en-US" sz="3000">
                <a:solidFill>
                  <a:srgbClr val="FF0000"/>
                </a:solidFill>
                <a:latin typeface="Space Mono"/>
                <a:ea typeface="+mn-lt"/>
                <a:cs typeface="+mn-lt"/>
              </a:rPr>
              <a:t> </a:t>
            </a:r>
            <a:r>
              <a:rPr lang="en-US" sz="3000" err="1">
                <a:solidFill>
                  <a:srgbClr val="FF0000"/>
                </a:solidFill>
                <a:latin typeface="Space Mono"/>
                <a:ea typeface="+mn-lt"/>
                <a:cs typeface="+mn-lt"/>
              </a:rPr>
              <a:t>kiểm</a:t>
            </a:r>
            <a:r>
              <a:rPr lang="en-US" sz="3000">
                <a:solidFill>
                  <a:srgbClr val="FF0000"/>
                </a:solidFill>
                <a:latin typeface="Space Mono"/>
                <a:ea typeface="+mn-lt"/>
                <a:cs typeface="+mn-lt"/>
              </a:rPr>
              <a:t> </a:t>
            </a:r>
            <a:r>
              <a:rPr lang="en-US" sz="3000" err="1">
                <a:solidFill>
                  <a:srgbClr val="FF0000"/>
                </a:solidFill>
                <a:latin typeface="Space Mono"/>
                <a:ea typeface="+mn-lt"/>
                <a:cs typeface="+mn-lt"/>
              </a:rPr>
              <a:t>thử</a:t>
            </a:r>
            <a:endParaRPr lang="en-US" sz="3000" err="1">
              <a:solidFill>
                <a:srgbClr val="FF0000"/>
              </a:solidFill>
              <a:latin typeface="Space Mono"/>
              <a:ea typeface="Calibri"/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en-US" sz="3000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Cài </a:t>
            </a:r>
            <a:r>
              <a:rPr lang="en-US" sz="3000" err="1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đặt</a:t>
            </a:r>
            <a:r>
              <a:rPr lang="en-US" sz="3000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 </a:t>
            </a:r>
            <a:r>
              <a:rPr lang="en-US" sz="3000" err="1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các</a:t>
            </a:r>
            <a:r>
              <a:rPr lang="en-US" sz="3000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 </a:t>
            </a:r>
            <a:r>
              <a:rPr lang="en-US" sz="3000" err="1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trường</a:t>
            </a:r>
            <a:r>
              <a:rPr lang="en-US" sz="3000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 </a:t>
            </a:r>
            <a:r>
              <a:rPr lang="en-US" sz="3000" err="1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hợp</a:t>
            </a:r>
            <a:r>
              <a:rPr lang="en-US" sz="3000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 </a:t>
            </a:r>
            <a:r>
              <a:rPr lang="en-US" sz="3000" err="1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kiểm</a:t>
            </a:r>
            <a:r>
              <a:rPr lang="en-US" sz="3000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 </a:t>
            </a:r>
            <a:r>
              <a:rPr lang="en-US" sz="3000" err="1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thử</a:t>
            </a:r>
            <a:endParaRPr lang="en-US" sz="3000">
              <a:solidFill>
                <a:srgbClr val="FF0000"/>
              </a:solidFill>
              <a:latin typeface="Space Mono"/>
              <a:ea typeface="Calibri"/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en-US" sz="3000" err="1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Thực</a:t>
            </a:r>
            <a:r>
              <a:rPr lang="en-US" sz="3000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 </a:t>
            </a:r>
            <a:r>
              <a:rPr lang="en-US" sz="3000" err="1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hiện</a:t>
            </a:r>
            <a:r>
              <a:rPr lang="en-US" sz="3000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 </a:t>
            </a:r>
            <a:r>
              <a:rPr lang="en-US" sz="3000" err="1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các</a:t>
            </a:r>
            <a:r>
              <a:rPr lang="en-US" sz="3000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 </a:t>
            </a:r>
            <a:r>
              <a:rPr lang="en-US" sz="3000" err="1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bộ</a:t>
            </a:r>
            <a:r>
              <a:rPr lang="en-US" sz="3000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 </a:t>
            </a:r>
            <a:r>
              <a:rPr lang="en-US" sz="3000" err="1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kiểm</a:t>
            </a:r>
            <a:r>
              <a:rPr lang="en-US" sz="3000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 </a:t>
            </a:r>
            <a:r>
              <a:rPr lang="en-US" sz="3000" err="1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thử</a:t>
            </a:r>
            <a:endParaRPr lang="en-US" sz="3000">
              <a:solidFill>
                <a:srgbClr val="FF0000"/>
              </a:solidFill>
              <a:latin typeface="Space Mono"/>
              <a:ea typeface="Calibri"/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en-US" sz="3000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Ghi </a:t>
            </a:r>
            <a:r>
              <a:rPr lang="en-US" sz="3000" err="1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lại</a:t>
            </a:r>
            <a:r>
              <a:rPr lang="en-US" sz="3000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 </a:t>
            </a:r>
            <a:r>
              <a:rPr lang="en-US" sz="3000" err="1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kết</a:t>
            </a:r>
            <a:r>
              <a:rPr lang="en-US" sz="3000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 </a:t>
            </a:r>
            <a:r>
              <a:rPr lang="en-US" sz="3000" err="1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quả</a:t>
            </a:r>
            <a:r>
              <a:rPr lang="en-US" sz="3000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 </a:t>
            </a:r>
            <a:r>
              <a:rPr lang="en-US" sz="3000" err="1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kiểm</a:t>
            </a:r>
            <a:r>
              <a:rPr lang="en-US" sz="3000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 </a:t>
            </a:r>
            <a:r>
              <a:rPr lang="en-US" sz="3000" err="1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thử</a:t>
            </a:r>
            <a:r>
              <a:rPr lang="en-US" sz="3000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 </a:t>
            </a:r>
            <a:r>
              <a:rPr lang="en-US" sz="3000" err="1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để</a:t>
            </a:r>
            <a:r>
              <a:rPr lang="en-US" sz="3000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 </a:t>
            </a:r>
            <a:r>
              <a:rPr lang="en-US" sz="3000" err="1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báo</a:t>
            </a:r>
            <a:r>
              <a:rPr lang="en-US" sz="3000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 </a:t>
            </a:r>
            <a:r>
              <a:rPr lang="en-US" sz="3000" err="1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cáo</a:t>
            </a:r>
            <a:endParaRPr lang="en-US" sz="3000">
              <a:solidFill>
                <a:srgbClr val="FF0000"/>
              </a:solidFill>
              <a:latin typeface="Space Mono"/>
              <a:ea typeface="Calibri"/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en-US" sz="3000" err="1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Phân</a:t>
            </a:r>
            <a:r>
              <a:rPr lang="en-US" sz="3000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 </a:t>
            </a:r>
            <a:r>
              <a:rPr lang="en-US" sz="3000" err="1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tích</a:t>
            </a:r>
            <a:r>
              <a:rPr lang="en-US" sz="3000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 </a:t>
            </a:r>
            <a:r>
              <a:rPr lang="en-US" sz="3000" err="1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lỗi</a:t>
            </a:r>
            <a:r>
              <a:rPr lang="en-US" sz="3000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 </a:t>
            </a:r>
            <a:r>
              <a:rPr lang="en-US" sz="3000" err="1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và</a:t>
            </a:r>
            <a:r>
              <a:rPr lang="en-US" sz="3000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 </a:t>
            </a:r>
            <a:r>
              <a:rPr lang="en-US" sz="3000" err="1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trao</a:t>
            </a:r>
            <a:r>
              <a:rPr lang="en-US" sz="3000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 </a:t>
            </a:r>
            <a:r>
              <a:rPr lang="en-US" sz="3000" err="1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đổi</a:t>
            </a:r>
            <a:r>
              <a:rPr lang="en-US" sz="3000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 </a:t>
            </a:r>
            <a:r>
              <a:rPr lang="en-US" sz="3000" err="1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với</a:t>
            </a:r>
            <a:r>
              <a:rPr lang="en-US" sz="3000">
                <a:solidFill>
                  <a:srgbClr val="FF0000"/>
                </a:solidFill>
                <a:latin typeface="Space Mono"/>
                <a:ea typeface="Calibri"/>
                <a:cs typeface="Calibri"/>
              </a:rPr>
              <a:t> developer</a:t>
            </a:r>
          </a:p>
          <a:p>
            <a:pPr marL="285750" indent="-285750">
              <a:buFont typeface="Calibri"/>
              <a:buChar char="-"/>
            </a:pPr>
            <a:endParaRPr lang="en-US" sz="3000">
              <a:solidFill>
                <a:srgbClr val="FF0000"/>
              </a:solidFill>
              <a:latin typeface="Space Mono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2747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53BE6D72-1EF4-08E6-E651-410837FF4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895111" y="477924"/>
            <a:ext cx="6481757" cy="1518675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-684104" y="8690073"/>
            <a:ext cx="19441687" cy="1953698"/>
            <a:chOff x="0" y="0"/>
            <a:chExt cx="5120444" cy="551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20444" cy="551658"/>
            </a:xfrm>
            <a:custGeom>
              <a:avLst/>
              <a:gdLst/>
              <a:ahLst/>
              <a:cxnLst/>
              <a:rect l="l" t="t" r="r" b="b"/>
              <a:pathLst>
                <a:path w="5120444" h="551658">
                  <a:moveTo>
                    <a:pt x="0" y="0"/>
                  </a:moveTo>
                  <a:lnTo>
                    <a:pt x="5120444" y="0"/>
                  </a:lnTo>
                  <a:lnTo>
                    <a:pt x="5120444" y="551658"/>
                  </a:lnTo>
                  <a:lnTo>
                    <a:pt x="0" y="5516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-235087"/>
            <a:ext cx="2165554" cy="10878858"/>
            <a:chOff x="0" y="0"/>
            <a:chExt cx="570352" cy="28652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70352" cy="2865214"/>
            </a:xfrm>
            <a:custGeom>
              <a:avLst/>
              <a:gdLst/>
              <a:ahLst/>
              <a:cxnLst/>
              <a:rect l="l" t="t" r="r" b="b"/>
              <a:pathLst>
                <a:path w="570352" h="2865214">
                  <a:moveTo>
                    <a:pt x="0" y="0"/>
                  </a:moveTo>
                  <a:lnTo>
                    <a:pt x="570352" y="0"/>
                  </a:lnTo>
                  <a:lnTo>
                    <a:pt x="570352" y="2865214"/>
                  </a:lnTo>
                  <a:lnTo>
                    <a:pt x="0" y="2865214"/>
                  </a:lnTo>
                  <a:close/>
                </a:path>
              </a:pathLst>
            </a:custGeom>
            <a:solidFill>
              <a:srgbClr val="764B3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58946" y="8443466"/>
            <a:ext cx="2064797" cy="34163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flipH="1">
            <a:off x="14924546" y="8056101"/>
            <a:ext cx="4669508" cy="307338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602230" y="-1621229"/>
            <a:ext cx="5371540" cy="3242457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-338803" y="483923"/>
            <a:ext cx="1887472" cy="38779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9013343" y="757533"/>
            <a:ext cx="10651438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92"/>
              </a:lnSpc>
            </a:pPr>
            <a:r>
              <a:rPr lang="en-US" sz="7200" spc="115">
                <a:solidFill>
                  <a:schemeClr val="bg2">
                    <a:lumMod val="25000"/>
                  </a:schemeClr>
                </a:solidFill>
                <a:latin typeface="Oswald"/>
              </a:rPr>
              <a:t>Test Report</a:t>
            </a:r>
            <a:endParaRPr lang="en-US" sz="8800" spc="115">
              <a:solidFill>
                <a:schemeClr val="bg2">
                  <a:lumMod val="25000"/>
                </a:schemeClr>
              </a:solidFill>
              <a:latin typeface="Oswald"/>
            </a:endParaRPr>
          </a:p>
        </p:txBody>
      </p:sp>
      <p:grpSp>
        <p:nvGrpSpPr>
          <p:cNvPr id="5" name="Group 9">
            <a:extLst>
              <a:ext uri="{FF2B5EF4-FFF2-40B4-BE49-F238E27FC236}">
                <a16:creationId xmlns:a16="http://schemas.microsoft.com/office/drawing/2014/main" id="{9D22C637-040A-A263-F74B-F94B51CB74A7}"/>
              </a:ext>
            </a:extLst>
          </p:cNvPr>
          <p:cNvGrpSpPr/>
          <p:nvPr/>
        </p:nvGrpSpPr>
        <p:grpSpPr>
          <a:xfrm rot="21186755">
            <a:off x="156476" y="2239533"/>
            <a:ext cx="6133938" cy="4730112"/>
            <a:chOff x="0" y="-38100"/>
            <a:chExt cx="1737657" cy="1633471"/>
          </a:xfrm>
        </p:grpSpPr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9B30C35D-BD57-A2C9-20EF-B30DFB16D790}"/>
                </a:ext>
              </a:extLst>
            </p:cNvPr>
            <p:cNvSpPr/>
            <p:nvPr/>
          </p:nvSpPr>
          <p:spPr>
            <a:xfrm>
              <a:off x="0" y="0"/>
              <a:ext cx="1737657" cy="1595371"/>
            </a:xfrm>
            <a:custGeom>
              <a:avLst/>
              <a:gdLst/>
              <a:ahLst/>
              <a:cxnLst/>
              <a:rect l="l" t="t" r="r" b="b"/>
              <a:pathLst>
                <a:path w="1737657" h="1595371">
                  <a:moveTo>
                    <a:pt x="0" y="0"/>
                  </a:moveTo>
                  <a:lnTo>
                    <a:pt x="1737657" y="0"/>
                  </a:lnTo>
                  <a:lnTo>
                    <a:pt x="1737657" y="1595371"/>
                  </a:lnTo>
                  <a:lnTo>
                    <a:pt x="0" y="1595371"/>
                  </a:lnTo>
                  <a:close/>
                </a:path>
              </a:pathLst>
            </a:custGeom>
            <a:solidFill>
              <a:srgbClr val="A17A60"/>
            </a:solidFill>
          </p:spPr>
        </p:sp>
        <p:sp>
          <p:nvSpPr>
            <p:cNvPr id="7" name="TextBox 11">
              <a:extLst>
                <a:ext uri="{FF2B5EF4-FFF2-40B4-BE49-F238E27FC236}">
                  <a16:creationId xmlns:a16="http://schemas.microsoft.com/office/drawing/2014/main" id="{B99D036B-5F84-6547-64E9-6616E1BA4969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5">
            <a:extLst>
              <a:ext uri="{FF2B5EF4-FFF2-40B4-BE49-F238E27FC236}">
                <a16:creationId xmlns:a16="http://schemas.microsoft.com/office/drawing/2014/main" id="{1A85DE0C-FCB9-D39A-8A68-6F2425025693}"/>
              </a:ext>
            </a:extLst>
          </p:cNvPr>
          <p:cNvGrpSpPr/>
          <p:nvPr/>
        </p:nvGrpSpPr>
        <p:grpSpPr>
          <a:xfrm rot="21180436">
            <a:off x="236740" y="2861194"/>
            <a:ext cx="5986638" cy="3636999"/>
            <a:chOff x="0" y="0"/>
            <a:chExt cx="7982185" cy="4849332"/>
          </a:xfrm>
        </p:grpSpPr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0E5129BA-18F1-54A1-E9E8-4503BDD75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 t="152" b="152"/>
            <a:stretch>
              <a:fillRect/>
            </a:stretch>
          </p:blipFill>
          <p:spPr>
            <a:xfrm>
              <a:off x="0" y="0"/>
              <a:ext cx="7982185" cy="4849332"/>
            </a:xfrm>
            <a:prstGeom prst="rect">
              <a:avLst/>
            </a:prstGeom>
          </p:spPr>
        </p:pic>
      </p:grpSp>
      <p:pic>
        <p:nvPicPr>
          <p:cNvPr id="23" name="Picture 16">
            <a:extLst>
              <a:ext uri="{FF2B5EF4-FFF2-40B4-BE49-F238E27FC236}">
                <a16:creationId xmlns:a16="http://schemas.microsoft.com/office/drawing/2014/main" id="{6939CE50-1D64-E3C7-7100-C1DB0F92CAF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7618051" y="2656747"/>
            <a:ext cx="923044" cy="824558"/>
          </a:xfrm>
          <a:prstGeom prst="rect">
            <a:avLst/>
          </a:prstGeom>
        </p:spPr>
      </p:pic>
      <p:pic>
        <p:nvPicPr>
          <p:cNvPr id="24" name="Picture 16">
            <a:extLst>
              <a:ext uri="{FF2B5EF4-FFF2-40B4-BE49-F238E27FC236}">
                <a16:creationId xmlns:a16="http://schemas.microsoft.com/office/drawing/2014/main" id="{06BD2C21-547E-30A3-051C-0FC2BDB53B04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7618051" y="4085096"/>
            <a:ext cx="923044" cy="824558"/>
          </a:xfrm>
          <a:prstGeom prst="rect">
            <a:avLst/>
          </a:prstGeom>
        </p:spPr>
      </p:pic>
      <p:pic>
        <p:nvPicPr>
          <p:cNvPr id="25" name="Picture 16">
            <a:extLst>
              <a:ext uri="{FF2B5EF4-FFF2-40B4-BE49-F238E27FC236}">
                <a16:creationId xmlns:a16="http://schemas.microsoft.com/office/drawing/2014/main" id="{375F14A8-5425-5BF5-E6D5-F097FB582CC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7618051" y="5496428"/>
            <a:ext cx="923044" cy="824558"/>
          </a:xfrm>
          <a:prstGeom prst="rect">
            <a:avLst/>
          </a:prstGeom>
        </p:spPr>
      </p:pic>
      <p:pic>
        <p:nvPicPr>
          <p:cNvPr id="26" name="Picture 16">
            <a:extLst>
              <a:ext uri="{FF2B5EF4-FFF2-40B4-BE49-F238E27FC236}">
                <a16:creationId xmlns:a16="http://schemas.microsoft.com/office/drawing/2014/main" id="{DCD3FE60-D76F-7651-50DD-8AEA99EC401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7599280" y="6924777"/>
            <a:ext cx="923044" cy="824558"/>
          </a:xfrm>
          <a:prstGeom prst="rect">
            <a:avLst/>
          </a:prstGeom>
        </p:spPr>
      </p:pic>
      <p:sp>
        <p:nvSpPr>
          <p:cNvPr id="27" name="TextBox 41">
            <a:extLst>
              <a:ext uri="{FF2B5EF4-FFF2-40B4-BE49-F238E27FC236}">
                <a16:creationId xmlns:a16="http://schemas.microsoft.com/office/drawing/2014/main" id="{EEB7B2D2-EEBF-08EC-A970-FCD97DBB3BD4}"/>
              </a:ext>
            </a:extLst>
          </p:cNvPr>
          <p:cNvSpPr txBox="1"/>
          <p:nvPr/>
        </p:nvSpPr>
        <p:spPr>
          <a:xfrm>
            <a:off x="8989196" y="2851013"/>
            <a:ext cx="6700703" cy="475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19"/>
              </a:lnSpc>
              <a:spcBef>
                <a:spcPct val="0"/>
              </a:spcBef>
            </a:pPr>
            <a:r>
              <a:rPr lang="en-US" sz="3050">
                <a:solidFill>
                  <a:srgbClr val="433831"/>
                </a:solidFill>
                <a:latin typeface="Plantagenet Cherokee"/>
              </a:rPr>
              <a:t>Number of test: 27</a:t>
            </a:r>
            <a:endParaRPr lang="en-US" sz="3099">
              <a:solidFill>
                <a:srgbClr val="433831"/>
              </a:solidFill>
              <a:latin typeface="Plantagenet Cherokee" panose="020B0604020202020204" pitchFamily="18" charset="0"/>
            </a:endParaRPr>
          </a:p>
        </p:txBody>
      </p:sp>
      <p:sp>
        <p:nvSpPr>
          <p:cNvPr id="29" name="TextBox 17">
            <a:extLst>
              <a:ext uri="{FF2B5EF4-FFF2-40B4-BE49-F238E27FC236}">
                <a16:creationId xmlns:a16="http://schemas.microsoft.com/office/drawing/2014/main" id="{A044797B-B561-350B-6599-1272FE0A7531}"/>
              </a:ext>
            </a:extLst>
          </p:cNvPr>
          <p:cNvSpPr txBox="1"/>
          <p:nvPr/>
        </p:nvSpPr>
        <p:spPr>
          <a:xfrm>
            <a:off x="8962619" y="4198542"/>
            <a:ext cx="6978827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19"/>
              </a:lnSpc>
              <a:spcBef>
                <a:spcPct val="0"/>
              </a:spcBef>
            </a:pPr>
            <a:r>
              <a:rPr lang="en-US" sz="3050">
                <a:solidFill>
                  <a:srgbClr val="433831"/>
                </a:solidFill>
                <a:latin typeface="Plantagenet Cherokee"/>
              </a:rPr>
              <a:t>Number of defect: 1</a:t>
            </a:r>
            <a:endParaRPr lang="en-US" sz="3099">
              <a:solidFill>
                <a:srgbClr val="433831"/>
              </a:solidFill>
              <a:latin typeface="Plantagenet Cherokee" panose="020B0604020202020204" pitchFamily="18" charset="0"/>
            </a:endParaRPr>
          </a:p>
        </p:txBody>
      </p:sp>
      <p:sp>
        <p:nvSpPr>
          <p:cNvPr id="30" name="TextBox 18">
            <a:extLst>
              <a:ext uri="{FF2B5EF4-FFF2-40B4-BE49-F238E27FC236}">
                <a16:creationId xmlns:a16="http://schemas.microsoft.com/office/drawing/2014/main" id="{5E5E6B21-D953-B05C-8B64-9782ABC405CA}"/>
              </a:ext>
            </a:extLst>
          </p:cNvPr>
          <p:cNvSpPr txBox="1"/>
          <p:nvPr/>
        </p:nvSpPr>
        <p:spPr>
          <a:xfrm>
            <a:off x="8962618" y="5633596"/>
            <a:ext cx="6978827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19"/>
              </a:lnSpc>
              <a:spcBef>
                <a:spcPct val="0"/>
              </a:spcBef>
            </a:pPr>
            <a:r>
              <a:rPr lang="en-US" sz="3050">
                <a:solidFill>
                  <a:srgbClr val="433831"/>
                </a:solidFill>
                <a:latin typeface="Plantagenet Cherokee"/>
              </a:rPr>
              <a:t>Open defect: 0</a:t>
            </a:r>
            <a:endParaRPr lang="en-US" sz="3099">
              <a:solidFill>
                <a:srgbClr val="433831"/>
              </a:solidFill>
              <a:latin typeface="Plantagenet Cherokee" panose="020B0604020202020204" pitchFamily="18" charset="0"/>
            </a:endParaRPr>
          </a:p>
        </p:txBody>
      </p:sp>
      <p:sp>
        <p:nvSpPr>
          <p:cNvPr id="31" name="TextBox 19">
            <a:extLst>
              <a:ext uri="{FF2B5EF4-FFF2-40B4-BE49-F238E27FC236}">
                <a16:creationId xmlns:a16="http://schemas.microsoft.com/office/drawing/2014/main" id="{0282676F-7D60-CD91-92C6-1D0CFB835EE4}"/>
              </a:ext>
            </a:extLst>
          </p:cNvPr>
          <p:cNvSpPr txBox="1"/>
          <p:nvPr/>
        </p:nvSpPr>
        <p:spPr>
          <a:xfrm>
            <a:off x="9007820" y="6850319"/>
            <a:ext cx="6978827" cy="141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19"/>
              </a:lnSpc>
              <a:spcBef>
                <a:spcPct val="0"/>
              </a:spcBef>
            </a:pPr>
            <a:r>
              <a:rPr lang="en-US" sz="3050">
                <a:solidFill>
                  <a:srgbClr val="433831"/>
                </a:solidFill>
                <a:latin typeface="Plantagenet Cherokee"/>
              </a:rPr>
              <a:t>Closed defect: 1</a:t>
            </a:r>
          </a:p>
          <a:p>
            <a:pPr>
              <a:lnSpc>
                <a:spcPts val="3719"/>
              </a:lnSpc>
              <a:spcBef>
                <a:spcPct val="0"/>
              </a:spcBef>
            </a:pPr>
            <a:r>
              <a:rPr lang="en-US" sz="3050">
                <a:solidFill>
                  <a:srgbClr val="433831"/>
                </a:solidFill>
                <a:latin typeface="Plantagenet Cherokee"/>
              </a:rPr>
              <a:t>(Khi </a:t>
            </a:r>
            <a:r>
              <a:rPr lang="en-US" sz="3050" err="1">
                <a:solidFill>
                  <a:srgbClr val="433831"/>
                </a:solidFill>
                <a:latin typeface="Plantagenet Cherokee"/>
              </a:rPr>
              <a:t>truy</a:t>
            </a:r>
            <a:r>
              <a:rPr lang="en-US" sz="3050">
                <a:solidFill>
                  <a:srgbClr val="433831"/>
                </a:solidFill>
                <a:latin typeface="Plantagenet Cherokee"/>
              </a:rPr>
              <a:t> </a:t>
            </a:r>
            <a:r>
              <a:rPr lang="en-US" sz="3050" err="1">
                <a:solidFill>
                  <a:srgbClr val="433831"/>
                </a:solidFill>
                <a:latin typeface="Plantagenet Cherokee"/>
              </a:rPr>
              <a:t>cập</a:t>
            </a:r>
            <a:r>
              <a:rPr lang="en-US" sz="3050">
                <a:solidFill>
                  <a:srgbClr val="433831"/>
                </a:solidFill>
                <a:latin typeface="Plantagenet Cherokee"/>
              </a:rPr>
              <a:t> </a:t>
            </a:r>
            <a:r>
              <a:rPr lang="en-US" sz="3050" err="1">
                <a:solidFill>
                  <a:srgbClr val="433831"/>
                </a:solidFill>
                <a:latin typeface="Plantagenet Cherokee"/>
              </a:rPr>
              <a:t>có</a:t>
            </a:r>
            <a:r>
              <a:rPr lang="en-US" sz="3050">
                <a:solidFill>
                  <a:srgbClr val="433831"/>
                </a:solidFill>
                <a:latin typeface="Plantagenet Cherokee"/>
              </a:rPr>
              <a:t> </a:t>
            </a:r>
            <a:r>
              <a:rPr lang="en-US" sz="3050" err="1">
                <a:solidFill>
                  <a:srgbClr val="433831"/>
                </a:solidFill>
                <a:latin typeface="Plantagenet Cherokee"/>
              </a:rPr>
              <a:t>thể</a:t>
            </a:r>
            <a:r>
              <a:rPr lang="en-US" sz="3050">
                <a:solidFill>
                  <a:srgbClr val="433831"/>
                </a:solidFill>
                <a:latin typeface="Plantagenet Cherokee"/>
              </a:rPr>
              <a:t> </a:t>
            </a:r>
            <a:r>
              <a:rPr lang="en-US" sz="3050" err="1">
                <a:solidFill>
                  <a:srgbClr val="433831"/>
                </a:solidFill>
                <a:latin typeface="Plantagenet Cherokee"/>
              </a:rPr>
              <a:t>bị</a:t>
            </a:r>
            <a:r>
              <a:rPr lang="en-US" sz="3050">
                <a:solidFill>
                  <a:srgbClr val="433831"/>
                </a:solidFill>
                <a:latin typeface="Plantagenet Cherokee"/>
              </a:rPr>
              <a:t> </a:t>
            </a:r>
            <a:r>
              <a:rPr lang="en-US" sz="3050" err="1">
                <a:solidFill>
                  <a:srgbClr val="433831"/>
                </a:solidFill>
                <a:latin typeface="Plantagenet Cherokee"/>
              </a:rPr>
              <a:t>lỗi</a:t>
            </a:r>
            <a:r>
              <a:rPr lang="en-US" sz="3050">
                <a:solidFill>
                  <a:srgbClr val="433831"/>
                </a:solidFill>
                <a:latin typeface="Plantagenet Cherokee"/>
              </a:rPr>
              <a:t> 500, </a:t>
            </a:r>
            <a:r>
              <a:rPr lang="en-US" sz="3050" err="1">
                <a:solidFill>
                  <a:srgbClr val="433831"/>
                </a:solidFill>
                <a:latin typeface="Plantagenet Cherokee"/>
              </a:rPr>
              <a:t>không</a:t>
            </a:r>
            <a:r>
              <a:rPr lang="en-US" sz="3050">
                <a:solidFill>
                  <a:srgbClr val="433831"/>
                </a:solidFill>
                <a:latin typeface="Plantagenet Cherokee"/>
              </a:rPr>
              <a:t> </a:t>
            </a:r>
            <a:r>
              <a:rPr lang="en-US" sz="3050" err="1">
                <a:solidFill>
                  <a:srgbClr val="433831"/>
                </a:solidFill>
                <a:latin typeface="Plantagenet Cherokee"/>
              </a:rPr>
              <a:t>mở</a:t>
            </a:r>
            <a:r>
              <a:rPr lang="en-US" sz="3050">
                <a:solidFill>
                  <a:srgbClr val="433831"/>
                </a:solidFill>
                <a:latin typeface="Plantagenet Cherokee"/>
              </a:rPr>
              <a:t> </a:t>
            </a:r>
            <a:r>
              <a:rPr lang="en-US" sz="3050" err="1">
                <a:solidFill>
                  <a:srgbClr val="433831"/>
                </a:solidFill>
                <a:latin typeface="Plantagenet Cherokee"/>
              </a:rPr>
              <a:t>được</a:t>
            </a:r>
            <a:r>
              <a:rPr lang="en-US" sz="3050">
                <a:solidFill>
                  <a:srgbClr val="433831"/>
                </a:solidFill>
                <a:latin typeface="Plantagenet Cherokee"/>
              </a:rPr>
              <a:t> </a:t>
            </a:r>
            <a:r>
              <a:rPr lang="en-US" sz="3050" err="1">
                <a:solidFill>
                  <a:srgbClr val="433831"/>
                </a:solidFill>
                <a:latin typeface="Plantagenet Cherokee"/>
              </a:rPr>
              <a:t>trang</a:t>
            </a:r>
            <a:r>
              <a:rPr lang="en-US" sz="3050">
                <a:solidFill>
                  <a:srgbClr val="433831"/>
                </a:solidFill>
                <a:latin typeface="Plantagenet Cherokee"/>
              </a:rPr>
              <a:t> web)</a:t>
            </a:r>
          </a:p>
        </p:txBody>
      </p:sp>
    </p:spTree>
    <p:extLst>
      <p:ext uri="{BB962C8B-B14F-4D97-AF65-F5344CB8AC3E}">
        <p14:creationId xmlns:p14="http://schemas.microsoft.com/office/powerpoint/2010/main" val="2578737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Binary options brokers with a demo-account | Binary Broker">
            <a:extLst>
              <a:ext uri="{FF2B5EF4-FFF2-40B4-BE49-F238E27FC236}">
                <a16:creationId xmlns:a16="http://schemas.microsoft.com/office/drawing/2014/main" id="{BA77DE26-094B-25BF-98B9-A41943DEB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04933" y="9244883"/>
            <a:ext cx="2064797" cy="34163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14924546" y="8056101"/>
            <a:ext cx="4669508" cy="307338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5602230" y="-1621229"/>
            <a:ext cx="5371540" cy="3242457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338803" y="483923"/>
            <a:ext cx="1887472" cy="387790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D3482BA7-6FEE-96BA-C1B3-09B9A12B44D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20598285">
            <a:off x="12036619" y="6741016"/>
            <a:ext cx="1450030" cy="113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351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84104" y="8645127"/>
            <a:ext cx="19782524" cy="2094576"/>
            <a:chOff x="0" y="0"/>
            <a:chExt cx="5210212" cy="551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10212" cy="551658"/>
            </a:xfrm>
            <a:custGeom>
              <a:avLst/>
              <a:gdLst/>
              <a:ahLst/>
              <a:cxnLst/>
              <a:rect l="l" t="t" r="r" b="b"/>
              <a:pathLst>
                <a:path w="5210212" h="551658">
                  <a:moveTo>
                    <a:pt x="0" y="0"/>
                  </a:moveTo>
                  <a:lnTo>
                    <a:pt x="5210212" y="0"/>
                  </a:lnTo>
                  <a:lnTo>
                    <a:pt x="5210212" y="551658"/>
                  </a:lnTo>
                  <a:lnTo>
                    <a:pt x="0" y="5516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84105" y="327614"/>
            <a:ext cx="19441687" cy="5936826"/>
            <a:chOff x="0" y="-57150"/>
            <a:chExt cx="5120444" cy="15636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120444" cy="1506459"/>
            </a:xfrm>
            <a:custGeom>
              <a:avLst/>
              <a:gdLst/>
              <a:ahLst/>
              <a:cxnLst/>
              <a:rect l="l" t="t" r="r" b="b"/>
              <a:pathLst>
                <a:path w="5120444" h="1506459">
                  <a:moveTo>
                    <a:pt x="0" y="0"/>
                  </a:moveTo>
                  <a:lnTo>
                    <a:pt x="5120444" y="0"/>
                  </a:lnTo>
                  <a:lnTo>
                    <a:pt x="5120444" y="1506459"/>
                  </a:lnTo>
                  <a:lnTo>
                    <a:pt x="0" y="150645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-235087"/>
            <a:ext cx="2165554" cy="10878858"/>
            <a:chOff x="0" y="0"/>
            <a:chExt cx="570352" cy="28652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70352" cy="2865214"/>
            </a:xfrm>
            <a:custGeom>
              <a:avLst/>
              <a:gdLst/>
              <a:ahLst/>
              <a:cxnLst/>
              <a:rect l="l" t="t" r="r" b="b"/>
              <a:pathLst>
                <a:path w="570352" h="2865214">
                  <a:moveTo>
                    <a:pt x="0" y="0"/>
                  </a:moveTo>
                  <a:lnTo>
                    <a:pt x="570352" y="0"/>
                  </a:lnTo>
                  <a:lnTo>
                    <a:pt x="570352" y="2865214"/>
                  </a:lnTo>
                  <a:lnTo>
                    <a:pt x="0" y="2865214"/>
                  </a:lnTo>
                  <a:close/>
                </a:path>
              </a:pathLst>
            </a:custGeom>
            <a:solidFill>
              <a:srgbClr val="764B3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1114133" y="-235087"/>
            <a:ext cx="2165554" cy="10878858"/>
            <a:chOff x="0" y="0"/>
            <a:chExt cx="570352" cy="28652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70352" cy="2865214"/>
            </a:xfrm>
            <a:custGeom>
              <a:avLst/>
              <a:gdLst/>
              <a:ahLst/>
              <a:cxnLst/>
              <a:rect l="l" t="t" r="r" b="b"/>
              <a:pathLst>
                <a:path w="570352" h="2865214">
                  <a:moveTo>
                    <a:pt x="0" y="0"/>
                  </a:moveTo>
                  <a:lnTo>
                    <a:pt x="570352" y="0"/>
                  </a:lnTo>
                  <a:lnTo>
                    <a:pt x="570352" y="2865214"/>
                  </a:lnTo>
                  <a:lnTo>
                    <a:pt x="0" y="2865214"/>
                  </a:lnTo>
                  <a:close/>
                </a:path>
              </a:pathLst>
            </a:custGeom>
            <a:solidFill>
              <a:srgbClr val="764B3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04341" y="8474312"/>
            <a:ext cx="2064797" cy="34163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777206" y="9384238"/>
            <a:ext cx="2519066" cy="2519066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602230" y="-1621229"/>
            <a:ext cx="5371540" cy="3242457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-2685770" y="-1621229"/>
            <a:ext cx="5371540" cy="3242457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200264" y="483923"/>
            <a:ext cx="1887472" cy="38779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flipH="1">
            <a:off x="14924546" y="8056101"/>
            <a:ext cx="4669508" cy="3073386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1306054" y="8056101"/>
            <a:ext cx="4669508" cy="3073386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6707474" y="3798145"/>
            <a:ext cx="2638537" cy="2812394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-1114133" y="3798145"/>
            <a:ext cx="2638537" cy="2812394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3442747" y="2595909"/>
            <a:ext cx="11528822" cy="2069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84"/>
              </a:lnSpc>
            </a:pPr>
            <a:r>
              <a:rPr lang="en-US" sz="14400" spc="230">
                <a:solidFill>
                  <a:srgbClr val="C88A36"/>
                </a:solidFill>
                <a:latin typeface="Oswa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84104" y="8690073"/>
            <a:ext cx="19441687" cy="1953698"/>
            <a:chOff x="0" y="0"/>
            <a:chExt cx="5120444" cy="551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20444" cy="551658"/>
            </a:xfrm>
            <a:custGeom>
              <a:avLst/>
              <a:gdLst/>
              <a:ahLst/>
              <a:cxnLst/>
              <a:rect l="l" t="t" r="r" b="b"/>
              <a:pathLst>
                <a:path w="5120444" h="551658">
                  <a:moveTo>
                    <a:pt x="0" y="0"/>
                  </a:moveTo>
                  <a:lnTo>
                    <a:pt x="5120444" y="0"/>
                  </a:lnTo>
                  <a:lnTo>
                    <a:pt x="5120444" y="551658"/>
                  </a:lnTo>
                  <a:lnTo>
                    <a:pt x="0" y="5516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84104" y="190294"/>
            <a:ext cx="19441687" cy="2094576"/>
            <a:chOff x="0" y="0"/>
            <a:chExt cx="5120444" cy="5516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120444" cy="551658"/>
            </a:xfrm>
            <a:custGeom>
              <a:avLst/>
              <a:gdLst/>
              <a:ahLst/>
              <a:cxnLst/>
              <a:rect l="l" t="t" r="r" b="b"/>
              <a:pathLst>
                <a:path w="5120444" h="551658">
                  <a:moveTo>
                    <a:pt x="0" y="0"/>
                  </a:moveTo>
                  <a:lnTo>
                    <a:pt x="5120444" y="0"/>
                  </a:lnTo>
                  <a:lnTo>
                    <a:pt x="5120444" y="551658"/>
                  </a:lnTo>
                  <a:lnTo>
                    <a:pt x="0" y="5516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-235087"/>
            <a:ext cx="2165554" cy="10878858"/>
            <a:chOff x="0" y="0"/>
            <a:chExt cx="570352" cy="28652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70352" cy="2865214"/>
            </a:xfrm>
            <a:custGeom>
              <a:avLst/>
              <a:gdLst/>
              <a:ahLst/>
              <a:cxnLst/>
              <a:rect l="l" t="t" r="r" b="b"/>
              <a:pathLst>
                <a:path w="570352" h="2865214">
                  <a:moveTo>
                    <a:pt x="0" y="0"/>
                  </a:moveTo>
                  <a:lnTo>
                    <a:pt x="570352" y="0"/>
                  </a:lnTo>
                  <a:lnTo>
                    <a:pt x="570352" y="2865214"/>
                  </a:lnTo>
                  <a:lnTo>
                    <a:pt x="0" y="2865214"/>
                  </a:lnTo>
                  <a:close/>
                </a:path>
              </a:pathLst>
            </a:custGeom>
            <a:solidFill>
              <a:srgbClr val="764B3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58946" y="8443466"/>
            <a:ext cx="2064797" cy="341630"/>
          </a:xfrm>
          <a:prstGeom prst="rect">
            <a:avLst/>
          </a:prstGeom>
        </p:spPr>
      </p:pic>
      <p:sp>
        <p:nvSpPr>
          <p:cNvPr id="14" name="AutoShape 14"/>
          <p:cNvSpPr/>
          <p:nvPr/>
        </p:nvSpPr>
        <p:spPr>
          <a:xfrm rot="-5400000">
            <a:off x="1913621" y="6187637"/>
            <a:ext cx="7027401" cy="0"/>
          </a:xfrm>
          <a:prstGeom prst="line">
            <a:avLst/>
          </a:prstGeom>
          <a:ln w="47625" cap="flat">
            <a:solidFill>
              <a:srgbClr val="764B36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14924546" y="8056101"/>
            <a:ext cx="4669508" cy="307338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5602230" y="-1621229"/>
            <a:ext cx="5371540" cy="3242457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338803" y="483923"/>
            <a:ext cx="1887472" cy="38779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429726" y="1057429"/>
            <a:ext cx="9840133" cy="1034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92"/>
              </a:lnSpc>
            </a:pPr>
            <a:r>
              <a:rPr lang="en-US" sz="7200" spc="115">
                <a:solidFill>
                  <a:srgbClr val="C88A36"/>
                </a:solidFill>
                <a:latin typeface="Oswald"/>
              </a:rPr>
              <a:t>Problem statement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2998193"/>
            <a:ext cx="4566714" cy="5367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500" spc="299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The problem of</a:t>
            </a:r>
          </a:p>
          <a:p>
            <a:pPr>
              <a:lnSpc>
                <a:spcPts val="3499"/>
              </a:lnSpc>
            </a:pPr>
            <a:endParaRPr lang="en-US" sz="2500" spc="299">
              <a:solidFill>
                <a:schemeClr val="accent6">
                  <a:lumMod val="75000"/>
                </a:schemeClr>
              </a:solidFill>
              <a:latin typeface="Space Mono" panose="020B0604020202020204" charset="0"/>
            </a:endParaRPr>
          </a:p>
          <a:p>
            <a:pPr>
              <a:lnSpc>
                <a:spcPts val="3499"/>
              </a:lnSpc>
            </a:pPr>
            <a:endParaRPr lang="en-US" sz="2500" spc="299">
              <a:solidFill>
                <a:schemeClr val="accent6">
                  <a:lumMod val="75000"/>
                </a:schemeClr>
              </a:solidFill>
              <a:latin typeface="Space Mono" panose="020B0604020202020204" charset="0"/>
            </a:endParaRPr>
          </a:p>
          <a:p>
            <a:pPr>
              <a:lnSpc>
                <a:spcPts val="3499"/>
              </a:lnSpc>
            </a:pPr>
            <a:r>
              <a:rPr lang="en-US" sz="2500" spc="299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Affects</a:t>
            </a:r>
          </a:p>
          <a:p>
            <a:pPr>
              <a:lnSpc>
                <a:spcPts val="3499"/>
              </a:lnSpc>
            </a:pPr>
            <a:endParaRPr lang="en-US" sz="2500" spc="299">
              <a:solidFill>
                <a:schemeClr val="accent6">
                  <a:lumMod val="75000"/>
                </a:schemeClr>
              </a:solidFill>
              <a:latin typeface="Space Mono" panose="020B0604020202020204" charset="0"/>
            </a:endParaRPr>
          </a:p>
          <a:p>
            <a:pPr>
              <a:lnSpc>
                <a:spcPts val="3499"/>
              </a:lnSpc>
            </a:pPr>
            <a:r>
              <a:rPr lang="en-US" sz="2500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The impact of which is</a:t>
            </a:r>
          </a:p>
          <a:p>
            <a:pPr>
              <a:lnSpc>
                <a:spcPts val="3499"/>
              </a:lnSpc>
            </a:pPr>
            <a:endParaRPr lang="en-US" sz="2500" spc="299">
              <a:solidFill>
                <a:schemeClr val="accent6">
                  <a:lumMod val="75000"/>
                </a:schemeClr>
              </a:solidFill>
              <a:latin typeface="Space Mono" panose="020B0604020202020204" charset="0"/>
            </a:endParaRPr>
          </a:p>
          <a:p>
            <a:pPr>
              <a:lnSpc>
                <a:spcPts val="3499"/>
              </a:lnSpc>
            </a:pPr>
            <a:endParaRPr lang="en-US" sz="2500" spc="299">
              <a:solidFill>
                <a:schemeClr val="accent6">
                  <a:lumMod val="75000"/>
                </a:schemeClr>
              </a:solidFill>
              <a:latin typeface="Space Mono" panose="020B0604020202020204" charset="0"/>
            </a:endParaRPr>
          </a:p>
          <a:p>
            <a:pPr>
              <a:lnSpc>
                <a:spcPts val="3499"/>
              </a:lnSpc>
            </a:pPr>
            <a:endParaRPr lang="en-US" sz="2500" spc="299">
              <a:solidFill>
                <a:schemeClr val="accent6">
                  <a:lumMod val="75000"/>
                </a:schemeClr>
              </a:solidFill>
              <a:latin typeface="Space Mono" panose="020B0604020202020204" charset="0"/>
            </a:endParaRPr>
          </a:p>
          <a:p>
            <a:pPr>
              <a:lnSpc>
                <a:spcPts val="3499"/>
              </a:lnSpc>
            </a:pPr>
            <a:r>
              <a:rPr lang="en-US" sz="2500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A successful solution would</a:t>
            </a:r>
            <a:endParaRPr lang="en-US" sz="2500" spc="299">
              <a:solidFill>
                <a:schemeClr val="accent6">
                  <a:lumMod val="75000"/>
                </a:schemeClr>
              </a:solidFill>
              <a:latin typeface="Space Mono" panose="020B0604020202020204" charset="0"/>
            </a:endParaRPr>
          </a:p>
          <a:p>
            <a:pPr>
              <a:lnSpc>
                <a:spcPts val="3499"/>
              </a:lnSpc>
            </a:pPr>
            <a:endParaRPr lang="en-US" sz="2499" spc="299">
              <a:solidFill>
                <a:srgbClr val="764B36"/>
              </a:solidFill>
              <a:latin typeface="Space Mono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F58139-EFAC-9764-3DFC-AF764EB7956B}"/>
              </a:ext>
            </a:extLst>
          </p:cNvPr>
          <p:cNvSpPr txBox="1"/>
          <p:nvPr/>
        </p:nvSpPr>
        <p:spPr>
          <a:xfrm>
            <a:off x="5834433" y="2866727"/>
            <a:ext cx="11081965" cy="5441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499"/>
              </a:lnSpc>
            </a:pPr>
            <a:r>
              <a:rPr lang="vi-VN" sz="2000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Quản lí dữ liệu và hoạt động liên quan tới bệnh nhân và người có nhu cầu khám chữa bệnh ở bệnh viện</a:t>
            </a:r>
            <a:endParaRPr lang="en-US" sz="2000">
              <a:solidFill>
                <a:schemeClr val="accent6">
                  <a:lumMod val="75000"/>
                </a:schemeClr>
              </a:solidFill>
              <a:latin typeface="Space Mono" panose="020B0604020202020204" charset="0"/>
            </a:endParaRPr>
          </a:p>
          <a:p>
            <a:pPr>
              <a:lnSpc>
                <a:spcPts val="3499"/>
              </a:lnSpc>
            </a:pPr>
            <a:endParaRPr lang="en-US" sz="2000">
              <a:solidFill>
                <a:schemeClr val="accent6">
                  <a:lumMod val="75000"/>
                </a:schemeClr>
              </a:solidFill>
              <a:latin typeface="Space Mono" panose="020B0604020202020204" charset="0"/>
            </a:endParaRPr>
          </a:p>
          <a:p>
            <a:pPr>
              <a:lnSpc>
                <a:spcPts val="3499"/>
              </a:lnSpc>
            </a:pPr>
            <a:r>
              <a:rPr lang="vi-VN" sz="2000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Người quản lí bệnh viện, bác sĩ, nhân viên y tế, bệnh nhân</a:t>
            </a:r>
            <a:endParaRPr lang="en-US" sz="2000">
              <a:solidFill>
                <a:schemeClr val="accent6">
                  <a:lumMod val="75000"/>
                </a:schemeClr>
              </a:solidFill>
              <a:latin typeface="Space Mono" panose="020B0604020202020204" charset="0"/>
            </a:endParaRPr>
          </a:p>
          <a:p>
            <a:pPr>
              <a:lnSpc>
                <a:spcPts val="3499"/>
              </a:lnSpc>
            </a:pPr>
            <a:endParaRPr lang="en-US" sz="2000">
              <a:solidFill>
                <a:schemeClr val="accent6">
                  <a:lumMod val="75000"/>
                </a:schemeClr>
              </a:solidFill>
              <a:latin typeface="Space Mono" panose="020B0604020202020204" charset="0"/>
            </a:endParaRPr>
          </a:p>
          <a:p>
            <a:pPr>
              <a:lnSpc>
                <a:spcPts val="3499"/>
              </a:lnSpc>
            </a:pPr>
            <a:r>
              <a:rPr lang="vi-VN" sz="2000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Dữ liệu bệnh nhân quá nhiều nhưng người quản lý thì </a:t>
            </a:r>
            <a:r>
              <a:rPr lang="en-US" sz="2000" err="1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ít</a:t>
            </a:r>
            <a:r>
              <a:rPr lang="en-US" sz="2000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,</a:t>
            </a:r>
            <a:r>
              <a:rPr lang="vi-VN" sz="2000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 đồng thời việc bệnh nhân xếp hàng quá lâu để nhận được lịch khám gây nhiều bất tiện.</a:t>
            </a:r>
            <a:endParaRPr lang="en-US" sz="2000">
              <a:solidFill>
                <a:schemeClr val="accent6">
                  <a:lumMod val="75000"/>
                </a:schemeClr>
              </a:solidFill>
              <a:latin typeface="Space Mono" panose="020B0604020202020204" charset="0"/>
            </a:endParaRPr>
          </a:p>
          <a:p>
            <a:pPr>
              <a:lnSpc>
                <a:spcPts val="3499"/>
              </a:lnSpc>
            </a:pPr>
            <a:endParaRPr lang="en-US" sz="2000">
              <a:solidFill>
                <a:schemeClr val="accent6">
                  <a:lumMod val="75000"/>
                </a:schemeClr>
              </a:solidFill>
              <a:latin typeface="Space Mono" panose="020B0604020202020204" charset="0"/>
            </a:endParaRPr>
          </a:p>
          <a:p>
            <a:pPr>
              <a:lnSpc>
                <a:spcPts val="3499"/>
              </a:lnSpc>
            </a:pPr>
            <a:endParaRPr lang="en-US" sz="2000">
              <a:solidFill>
                <a:schemeClr val="accent6">
                  <a:lumMod val="75000"/>
                </a:schemeClr>
              </a:solidFill>
              <a:latin typeface="Space Mono" panose="020B0604020202020204" charset="0"/>
            </a:endParaRPr>
          </a:p>
          <a:p>
            <a:pPr>
              <a:lnSpc>
                <a:spcPts val="3499"/>
              </a:lnSpc>
            </a:pPr>
            <a:r>
              <a:rPr lang="en-US" sz="2000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- </a:t>
            </a:r>
            <a:r>
              <a:rPr lang="vi-VN" sz="2000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Giúp bệnh viện quản lý thông tin dữ liệu bệnh nhân dễ dàng </a:t>
            </a:r>
            <a:endParaRPr lang="en-US" sz="2000">
              <a:solidFill>
                <a:schemeClr val="accent6">
                  <a:lumMod val="75000"/>
                </a:schemeClr>
              </a:solidFill>
              <a:latin typeface="Space Mono" panose="020B0604020202020204" charset="0"/>
            </a:endParaRPr>
          </a:p>
          <a:p>
            <a:pPr>
              <a:lnSpc>
                <a:spcPts val="3499"/>
              </a:lnSpc>
            </a:pPr>
            <a:r>
              <a:rPr lang="vi-VN" sz="2000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- Người khám có thể nhận được tư vấn online từ bác sĩ. </a:t>
            </a:r>
            <a:endParaRPr lang="en-US" sz="2000">
              <a:solidFill>
                <a:schemeClr val="accent6">
                  <a:lumMod val="75000"/>
                </a:schemeClr>
              </a:solidFill>
              <a:latin typeface="Space Mono" panose="020B0604020202020204" charset="0"/>
            </a:endParaRPr>
          </a:p>
          <a:p>
            <a:pPr>
              <a:lnSpc>
                <a:spcPts val="3499"/>
              </a:lnSpc>
            </a:pPr>
            <a:r>
              <a:rPr lang="vi-VN" sz="2000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- Rút ngắn thời gian chờ khi đặt trước lịch khám với bác sĩ</a:t>
            </a:r>
            <a:endParaRPr lang="en-US" sz="2000" spc="299">
              <a:solidFill>
                <a:schemeClr val="accent6">
                  <a:lumMod val="75000"/>
                </a:schemeClr>
              </a:solidFill>
              <a:latin typeface="Space Mono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84104" y="8857265"/>
            <a:ext cx="15057293" cy="1471058"/>
            <a:chOff x="0" y="0"/>
            <a:chExt cx="3965707" cy="551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65707" cy="551658"/>
            </a:xfrm>
            <a:custGeom>
              <a:avLst/>
              <a:gdLst/>
              <a:ahLst/>
              <a:cxnLst/>
              <a:rect l="l" t="t" r="r" b="b"/>
              <a:pathLst>
                <a:path w="3965707" h="551658">
                  <a:moveTo>
                    <a:pt x="0" y="0"/>
                  </a:moveTo>
                  <a:lnTo>
                    <a:pt x="3965707" y="0"/>
                  </a:lnTo>
                  <a:lnTo>
                    <a:pt x="3965707" y="551658"/>
                  </a:lnTo>
                  <a:lnTo>
                    <a:pt x="0" y="5516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684104" y="190294"/>
            <a:ext cx="19441687" cy="2040604"/>
            <a:chOff x="0" y="0"/>
            <a:chExt cx="5120444" cy="7964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120444" cy="796479"/>
            </a:xfrm>
            <a:custGeom>
              <a:avLst/>
              <a:gdLst/>
              <a:ahLst/>
              <a:cxnLst/>
              <a:rect l="l" t="t" r="r" b="b"/>
              <a:pathLst>
                <a:path w="5120444" h="796479">
                  <a:moveTo>
                    <a:pt x="0" y="0"/>
                  </a:moveTo>
                  <a:lnTo>
                    <a:pt x="5120444" y="0"/>
                  </a:lnTo>
                  <a:lnTo>
                    <a:pt x="5120444" y="796479"/>
                  </a:lnTo>
                  <a:lnTo>
                    <a:pt x="0" y="79647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259300" y="-235087"/>
            <a:ext cx="2165554" cy="10878858"/>
            <a:chOff x="0" y="0"/>
            <a:chExt cx="570352" cy="28652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70352" cy="2865214"/>
            </a:xfrm>
            <a:custGeom>
              <a:avLst/>
              <a:gdLst/>
              <a:ahLst/>
              <a:cxnLst/>
              <a:rect l="l" t="t" r="r" b="b"/>
              <a:pathLst>
                <a:path w="570352" h="2865214">
                  <a:moveTo>
                    <a:pt x="0" y="0"/>
                  </a:moveTo>
                  <a:lnTo>
                    <a:pt x="570352" y="0"/>
                  </a:lnTo>
                  <a:lnTo>
                    <a:pt x="570352" y="2865214"/>
                  </a:lnTo>
                  <a:lnTo>
                    <a:pt x="0" y="2865214"/>
                  </a:lnTo>
                  <a:close/>
                </a:path>
              </a:pathLst>
            </a:custGeom>
            <a:solidFill>
              <a:srgbClr val="764B3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41940" y="8686450"/>
            <a:ext cx="2064797" cy="341630"/>
          </a:xfrm>
          <a:prstGeom prst="rect">
            <a:avLst/>
          </a:prstGeom>
        </p:spPr>
      </p:pic>
      <p:sp>
        <p:nvSpPr>
          <p:cNvPr id="15" name="AutoShape 15"/>
          <p:cNvSpPr/>
          <p:nvPr/>
        </p:nvSpPr>
        <p:spPr>
          <a:xfrm rot="-5400000">
            <a:off x="-122303" y="5955603"/>
            <a:ext cx="7027401" cy="0"/>
          </a:xfrm>
          <a:prstGeom prst="line">
            <a:avLst/>
          </a:prstGeom>
          <a:ln w="47625" cap="flat">
            <a:solidFill>
              <a:srgbClr val="764B36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4924546" y="8056101"/>
            <a:ext cx="4669508" cy="307338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410056" y="4194024"/>
            <a:ext cx="2519066" cy="2519066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5602230" y="-1621229"/>
            <a:ext cx="5371540" cy="3242457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338803" y="483923"/>
            <a:ext cx="1887472" cy="38779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064921" y="552604"/>
            <a:ext cx="10304910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92"/>
              </a:lnSpc>
            </a:pPr>
            <a:r>
              <a:rPr lang="en-US" sz="7200" spc="115">
                <a:solidFill>
                  <a:srgbClr val="C88A36"/>
                </a:solidFill>
                <a:latin typeface="Oswald"/>
              </a:rPr>
              <a:t>Product position statement</a:t>
            </a:r>
          </a:p>
        </p:txBody>
      </p:sp>
      <p:sp>
        <p:nvSpPr>
          <p:cNvPr id="23" name="TextBox 20">
            <a:extLst>
              <a:ext uri="{FF2B5EF4-FFF2-40B4-BE49-F238E27FC236}">
                <a16:creationId xmlns:a16="http://schemas.microsoft.com/office/drawing/2014/main" id="{AEA1C2DA-3288-EB8C-F99E-E1841CFFD50F}"/>
              </a:ext>
            </a:extLst>
          </p:cNvPr>
          <p:cNvSpPr txBox="1"/>
          <p:nvPr/>
        </p:nvSpPr>
        <p:spPr>
          <a:xfrm>
            <a:off x="1113924" y="2635023"/>
            <a:ext cx="2867185" cy="5431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500" b="1" spc="299" err="1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Đối</a:t>
            </a:r>
            <a:r>
              <a:rPr lang="en-US" sz="2500" b="1" spc="299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 </a:t>
            </a:r>
            <a:r>
              <a:rPr lang="en-US" sz="2500" b="1" spc="299" err="1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tượng</a:t>
            </a:r>
            <a:r>
              <a:rPr lang="en-US" sz="2500" b="1" spc="299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	</a:t>
            </a:r>
          </a:p>
          <a:p>
            <a:endParaRPr lang="en-US" sz="2500" b="1" spc="299">
              <a:solidFill>
                <a:schemeClr val="accent6">
                  <a:lumMod val="75000"/>
                </a:schemeClr>
              </a:solidFill>
              <a:latin typeface="Space Mono" panose="020B0604020202020204" charset="0"/>
            </a:endParaRPr>
          </a:p>
          <a:p>
            <a:r>
              <a:rPr lang="en-US" sz="2500" b="1" spc="299" err="1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Hoạt</a:t>
            </a:r>
            <a:r>
              <a:rPr lang="en-US" sz="2500" b="1" spc="299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 </a:t>
            </a:r>
            <a:r>
              <a:rPr lang="en-US" sz="2500" b="1" spc="299" err="1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động</a:t>
            </a:r>
            <a:r>
              <a:rPr lang="en-US" sz="2500" b="1" spc="299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 </a:t>
            </a:r>
          </a:p>
          <a:p>
            <a:endParaRPr lang="en-US" sz="2500" b="1" spc="299">
              <a:solidFill>
                <a:schemeClr val="accent6">
                  <a:lumMod val="75000"/>
                </a:schemeClr>
              </a:solidFill>
              <a:latin typeface="Space Mono" panose="020B0604020202020204" charset="0"/>
            </a:endParaRPr>
          </a:p>
          <a:p>
            <a:r>
              <a:rPr lang="en-US" sz="2500" b="1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HEALU</a:t>
            </a:r>
          </a:p>
          <a:p>
            <a:endParaRPr lang="en-US" sz="2500" b="1" spc="299">
              <a:solidFill>
                <a:schemeClr val="accent6">
                  <a:lumMod val="75000"/>
                </a:schemeClr>
              </a:solidFill>
              <a:latin typeface="Space Mono" panose="020B0604020202020204" charset="0"/>
            </a:endParaRPr>
          </a:p>
          <a:p>
            <a:r>
              <a:rPr lang="en-US" sz="2500" b="1" err="1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Lợi</a:t>
            </a:r>
            <a:r>
              <a:rPr lang="en-US" sz="2500" b="1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 </a:t>
            </a:r>
            <a:r>
              <a:rPr lang="en-US" sz="2500" b="1" err="1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ích</a:t>
            </a:r>
            <a:endParaRPr lang="en-US" sz="2500" b="1">
              <a:solidFill>
                <a:schemeClr val="accent6">
                  <a:lumMod val="75000"/>
                </a:schemeClr>
              </a:solidFill>
              <a:latin typeface="Space Mono" panose="020B0604020202020204" charset="0"/>
            </a:endParaRPr>
          </a:p>
          <a:p>
            <a:endParaRPr lang="en-US" sz="2500" b="1" spc="299">
              <a:solidFill>
                <a:schemeClr val="accent6">
                  <a:lumMod val="75000"/>
                </a:schemeClr>
              </a:solidFill>
              <a:latin typeface="Space Mono" panose="020B0604020202020204" charset="0"/>
            </a:endParaRPr>
          </a:p>
          <a:p>
            <a:endParaRPr lang="en-US" sz="2500" b="1" spc="299">
              <a:solidFill>
                <a:schemeClr val="accent6">
                  <a:lumMod val="75000"/>
                </a:schemeClr>
              </a:solidFill>
              <a:latin typeface="Space Mono" panose="020B0604020202020204" charset="0"/>
            </a:endParaRPr>
          </a:p>
          <a:p>
            <a:endParaRPr lang="en-US" sz="2500" b="1" spc="299">
              <a:solidFill>
                <a:schemeClr val="accent6">
                  <a:lumMod val="75000"/>
                </a:schemeClr>
              </a:solidFill>
              <a:latin typeface="Space Mono" panose="020B0604020202020204" charset="0"/>
            </a:endParaRPr>
          </a:p>
          <a:p>
            <a:r>
              <a:rPr lang="en-US" sz="2500" b="1" spc="299" err="1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Khác</a:t>
            </a:r>
            <a:endParaRPr lang="en-US" sz="2500" b="1" spc="299">
              <a:solidFill>
                <a:schemeClr val="accent6">
                  <a:lumMod val="75000"/>
                </a:schemeClr>
              </a:solidFill>
              <a:latin typeface="Space Mono" panose="020B0604020202020204" charset="0"/>
            </a:endParaRPr>
          </a:p>
          <a:p>
            <a:endParaRPr lang="en-US" sz="2500" b="1" spc="299">
              <a:solidFill>
                <a:schemeClr val="accent6">
                  <a:lumMod val="75000"/>
                </a:schemeClr>
              </a:solidFill>
              <a:latin typeface="Space Mono" panose="020B0604020202020204" charset="0"/>
            </a:endParaRPr>
          </a:p>
          <a:p>
            <a:r>
              <a:rPr lang="en-US" sz="2500" b="1" spc="299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Cam </a:t>
            </a:r>
            <a:r>
              <a:rPr lang="en-US" sz="2500" b="1" spc="299" err="1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kết</a:t>
            </a:r>
            <a:r>
              <a:rPr lang="en-US" sz="2500" b="1" spc="299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	</a:t>
            </a:r>
          </a:p>
          <a:p>
            <a:pPr>
              <a:lnSpc>
                <a:spcPts val="3499"/>
              </a:lnSpc>
            </a:pPr>
            <a:endParaRPr lang="en-US" sz="2499" b="1" spc="299">
              <a:solidFill>
                <a:srgbClr val="764B36"/>
              </a:solidFill>
              <a:latin typeface="Space Mono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D44CE7-249B-B88E-44D2-FDB8C0D19AC1}"/>
              </a:ext>
            </a:extLst>
          </p:cNvPr>
          <p:cNvSpPr txBox="1"/>
          <p:nvPr/>
        </p:nvSpPr>
        <p:spPr>
          <a:xfrm>
            <a:off x="3711945" y="2634773"/>
            <a:ext cx="1148176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err="1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Các</a:t>
            </a:r>
            <a:r>
              <a:rPr lang="en-US" sz="2000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 </a:t>
            </a:r>
            <a:r>
              <a:rPr lang="en-US" sz="2000" err="1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bác</a:t>
            </a:r>
            <a:r>
              <a:rPr lang="en-US" sz="2000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 </a:t>
            </a:r>
            <a:r>
              <a:rPr lang="en-US" sz="2000" err="1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sỹ</a:t>
            </a:r>
            <a:r>
              <a:rPr lang="en-US" sz="2000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 </a:t>
            </a:r>
            <a:r>
              <a:rPr lang="en-US" sz="2000" err="1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và</a:t>
            </a:r>
            <a:r>
              <a:rPr lang="en-US" sz="2000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 </a:t>
            </a:r>
            <a:r>
              <a:rPr lang="en-US" sz="2000" err="1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những</a:t>
            </a:r>
            <a:r>
              <a:rPr lang="en-US" sz="2000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 </a:t>
            </a:r>
            <a:r>
              <a:rPr lang="en-US" sz="2000" err="1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khách</a:t>
            </a:r>
            <a:r>
              <a:rPr lang="en-US" sz="2000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 </a:t>
            </a:r>
            <a:r>
              <a:rPr lang="en-US" sz="2000" err="1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hàng</a:t>
            </a:r>
            <a:r>
              <a:rPr lang="en-US" sz="2000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 </a:t>
            </a:r>
            <a:r>
              <a:rPr lang="en-US" sz="2000" err="1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của</a:t>
            </a:r>
            <a:r>
              <a:rPr lang="en-US" sz="2000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 </a:t>
            </a:r>
            <a:r>
              <a:rPr lang="en-US" sz="2000" err="1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bệnh</a:t>
            </a:r>
            <a:r>
              <a:rPr lang="en-US" sz="2000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 </a:t>
            </a:r>
            <a:r>
              <a:rPr lang="en-US" sz="2000" err="1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viện</a:t>
            </a:r>
            <a:r>
              <a:rPr lang="en-US" sz="2000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.</a:t>
            </a:r>
          </a:p>
          <a:p>
            <a:endParaRPr lang="en-US">
              <a:solidFill>
                <a:schemeClr val="accent6">
                  <a:lumMod val="75000"/>
                </a:schemeClr>
              </a:solidFill>
              <a:latin typeface="Space Mono" panose="020B0604020202020204" charset="0"/>
            </a:endParaRPr>
          </a:p>
          <a:p>
            <a:endParaRPr lang="en-US" sz="1400">
              <a:solidFill>
                <a:schemeClr val="accent6">
                  <a:lumMod val="75000"/>
                </a:schemeClr>
              </a:solidFill>
              <a:latin typeface="Space Mono" panose="020B0604020202020204" charset="0"/>
            </a:endParaRPr>
          </a:p>
          <a:p>
            <a:r>
              <a:rPr lang="vi-VN" sz="2000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Đặt chỗ trước, tạo các tài khoản người dùng, thanh toán online,... </a:t>
            </a:r>
            <a:endParaRPr lang="en-US" sz="2000">
              <a:solidFill>
                <a:schemeClr val="accent6">
                  <a:lumMod val="75000"/>
                </a:schemeClr>
              </a:solidFill>
              <a:latin typeface="Space Mono" panose="020B0604020202020204" charset="0"/>
            </a:endParaRPr>
          </a:p>
          <a:p>
            <a:endParaRPr lang="en-US" sz="2400" b="0" i="0" u="none" strike="noStrike">
              <a:solidFill>
                <a:schemeClr val="accent6">
                  <a:lumMod val="75000"/>
                </a:schemeClr>
              </a:solidFill>
              <a:effectLst/>
              <a:latin typeface="Space Mono" panose="020B060402020202020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0" u="none" strike="noStrike" err="1">
                <a:solidFill>
                  <a:schemeClr val="accent6">
                    <a:lumMod val="75000"/>
                  </a:schemeClr>
                </a:solidFill>
                <a:effectLst/>
                <a:latin typeface="Space Mono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000" b="0" i="0" u="none" strike="noStrike">
                <a:solidFill>
                  <a:schemeClr val="accent6">
                    <a:lumMod val="75000"/>
                  </a:schemeClr>
                </a:solidFill>
                <a:effectLst/>
                <a:latin typeface="Space Mono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0" i="0" u="none" strike="noStrike" err="1">
                <a:solidFill>
                  <a:schemeClr val="accent6">
                    <a:lumMod val="75000"/>
                  </a:schemeClr>
                </a:solidFill>
                <a:effectLst/>
                <a:latin typeface="Space Mono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2000" b="0" i="0" u="none" strike="noStrike">
                <a:solidFill>
                  <a:schemeClr val="accent6">
                    <a:lumMod val="75000"/>
                  </a:schemeClr>
                </a:solidFill>
                <a:effectLst/>
                <a:latin typeface="Space Mono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0" i="0" u="none" strike="noStrike" err="1">
                <a:solidFill>
                  <a:schemeClr val="accent6">
                    <a:lumMod val="75000"/>
                  </a:schemeClr>
                </a:solidFill>
                <a:effectLst/>
                <a:latin typeface="Space Mono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trang</a:t>
            </a:r>
            <a:r>
              <a:rPr lang="en-US" sz="2000" b="0" i="0" u="none" strike="noStrike">
                <a:solidFill>
                  <a:schemeClr val="accent6">
                    <a:lumMod val="75000"/>
                  </a:schemeClr>
                </a:solidFill>
                <a:effectLst/>
                <a:latin typeface="Space Mono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web</a:t>
            </a:r>
          </a:p>
          <a:p>
            <a:endParaRPr lang="en-US" sz="2000">
              <a:solidFill>
                <a:schemeClr val="accent6">
                  <a:lumMod val="75000"/>
                </a:schemeClr>
              </a:solidFill>
              <a:latin typeface="Space Mono" panose="020B0604020202020204" charset="0"/>
            </a:endParaRPr>
          </a:p>
          <a:p>
            <a:endParaRPr lang="en-US" sz="2000">
              <a:solidFill>
                <a:schemeClr val="accent6">
                  <a:lumMod val="75000"/>
                </a:schemeClr>
              </a:solidFill>
              <a:latin typeface="Space Mono" panose="020B0604020202020204" charset="0"/>
            </a:endParaRPr>
          </a:p>
          <a:p>
            <a:pPr marL="342900" indent="-342900">
              <a:buFontTx/>
              <a:buChar char="-"/>
            </a:pPr>
            <a:r>
              <a:rPr lang="vi-VN" sz="2000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Cung cấp một nền tảng làm việc, quản lí trực tuyến và rõ </a:t>
            </a:r>
            <a:r>
              <a:rPr lang="en-US" sz="2000" err="1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ràng</a:t>
            </a:r>
            <a:r>
              <a:rPr lang="en-US" sz="2000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vi-VN" sz="2000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Việc chăm sóc và tư vấn sẽ trở lên tiện lợi hơn. </a:t>
            </a:r>
            <a:endParaRPr lang="en-US" sz="2000">
              <a:solidFill>
                <a:schemeClr val="accent6">
                  <a:lumMod val="75000"/>
                </a:schemeClr>
              </a:solidFill>
              <a:latin typeface="Space Mono" panose="020B0604020202020204" charset="0"/>
            </a:endParaRPr>
          </a:p>
          <a:p>
            <a:pPr marL="342900" indent="-342900">
              <a:buFontTx/>
              <a:buChar char="-"/>
            </a:pPr>
            <a:r>
              <a:rPr lang="vi-VN" sz="2000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Khách hàng cũng sẽ dễ tiếp cận được với các dịch vụ của bệnh viện hơn.</a:t>
            </a:r>
            <a:endParaRPr lang="en-US" sz="2000">
              <a:solidFill>
                <a:schemeClr val="accent6">
                  <a:lumMod val="75000"/>
                </a:schemeClr>
              </a:solidFill>
              <a:latin typeface="Space Mono" panose="020B0604020202020204" charset="0"/>
            </a:endParaRPr>
          </a:p>
          <a:p>
            <a:r>
              <a:rPr lang="vi-VN" sz="2000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 </a:t>
            </a:r>
            <a:endParaRPr lang="en-US" sz="2000">
              <a:solidFill>
                <a:schemeClr val="accent6">
                  <a:lumMod val="75000"/>
                </a:schemeClr>
              </a:solidFill>
              <a:latin typeface="Space Mono" panose="020B0604020202020204" charset="0"/>
            </a:endParaRPr>
          </a:p>
          <a:p>
            <a:endParaRPr lang="en-US" sz="2000">
              <a:solidFill>
                <a:schemeClr val="accent6">
                  <a:lumMod val="75000"/>
                </a:schemeClr>
              </a:solidFill>
              <a:latin typeface="Space Mono" panose="020B0604020202020204" charset="0"/>
            </a:endParaRPr>
          </a:p>
          <a:p>
            <a:r>
              <a:rPr lang="fi-FI" sz="2000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Nha Khoa Kim, benhvien.vn</a:t>
            </a:r>
          </a:p>
          <a:p>
            <a:endParaRPr lang="fi-FI" sz="2000">
              <a:solidFill>
                <a:schemeClr val="accent6">
                  <a:lumMod val="75000"/>
                </a:schemeClr>
              </a:solidFill>
              <a:latin typeface="Space Mono" panose="020B0604020202020204" charset="0"/>
            </a:endParaRPr>
          </a:p>
          <a:p>
            <a:r>
              <a:rPr lang="en-US" sz="2000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- B</a:t>
            </a:r>
            <a:r>
              <a:rPr lang="vi-VN" sz="2000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ảo mật thông tin người dung</a:t>
            </a:r>
            <a:r>
              <a:rPr lang="en-US" sz="2000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.</a:t>
            </a:r>
          </a:p>
          <a:p>
            <a:r>
              <a:rPr lang="en-US" sz="2000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- </a:t>
            </a:r>
            <a:r>
              <a:rPr lang="vi-VN" sz="2000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Xử lí, hỗ trợ và làm việc chuyên nghiệp. </a:t>
            </a:r>
            <a:endParaRPr lang="en-US" sz="2000">
              <a:solidFill>
                <a:schemeClr val="accent6">
                  <a:lumMod val="75000"/>
                </a:schemeClr>
              </a:solidFill>
              <a:latin typeface="Space Mono" panose="020B0604020202020204" charset="0"/>
            </a:endParaRPr>
          </a:p>
          <a:p>
            <a:r>
              <a:rPr lang="en-US" sz="2000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- </a:t>
            </a:r>
            <a:r>
              <a:rPr lang="vi-VN" sz="2000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Thái độ tích cực</a:t>
            </a:r>
            <a:r>
              <a:rPr lang="en-US" sz="2000">
                <a:solidFill>
                  <a:schemeClr val="accent6">
                    <a:lumMod val="75000"/>
                  </a:schemeClr>
                </a:solidFill>
                <a:latin typeface="Space Mono" panose="020B0604020202020204" charset="0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84104" y="8690073"/>
            <a:ext cx="19441687" cy="1953698"/>
            <a:chOff x="0" y="0"/>
            <a:chExt cx="5120444" cy="551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20444" cy="551658"/>
            </a:xfrm>
            <a:custGeom>
              <a:avLst/>
              <a:gdLst/>
              <a:ahLst/>
              <a:cxnLst/>
              <a:rect l="l" t="t" r="r" b="b"/>
              <a:pathLst>
                <a:path w="5120444" h="551658">
                  <a:moveTo>
                    <a:pt x="0" y="0"/>
                  </a:moveTo>
                  <a:lnTo>
                    <a:pt x="5120444" y="0"/>
                  </a:lnTo>
                  <a:lnTo>
                    <a:pt x="5120444" y="551658"/>
                  </a:lnTo>
                  <a:lnTo>
                    <a:pt x="0" y="5516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84104" y="190294"/>
            <a:ext cx="19441687" cy="2094576"/>
            <a:chOff x="0" y="0"/>
            <a:chExt cx="5120444" cy="5516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120444" cy="551658"/>
            </a:xfrm>
            <a:custGeom>
              <a:avLst/>
              <a:gdLst/>
              <a:ahLst/>
              <a:cxnLst/>
              <a:rect l="l" t="t" r="r" b="b"/>
              <a:pathLst>
                <a:path w="5120444" h="551658">
                  <a:moveTo>
                    <a:pt x="0" y="0"/>
                  </a:moveTo>
                  <a:lnTo>
                    <a:pt x="5120444" y="0"/>
                  </a:lnTo>
                  <a:lnTo>
                    <a:pt x="5120444" y="551658"/>
                  </a:lnTo>
                  <a:lnTo>
                    <a:pt x="0" y="5516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-235087"/>
            <a:ext cx="2165554" cy="10878858"/>
            <a:chOff x="0" y="0"/>
            <a:chExt cx="570352" cy="28652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70352" cy="2865214"/>
            </a:xfrm>
            <a:custGeom>
              <a:avLst/>
              <a:gdLst/>
              <a:ahLst/>
              <a:cxnLst/>
              <a:rect l="l" t="t" r="r" b="b"/>
              <a:pathLst>
                <a:path w="570352" h="2865214">
                  <a:moveTo>
                    <a:pt x="0" y="0"/>
                  </a:moveTo>
                  <a:lnTo>
                    <a:pt x="570352" y="0"/>
                  </a:lnTo>
                  <a:lnTo>
                    <a:pt x="570352" y="2865214"/>
                  </a:lnTo>
                  <a:lnTo>
                    <a:pt x="0" y="2865214"/>
                  </a:lnTo>
                  <a:close/>
                </a:path>
              </a:pathLst>
            </a:custGeom>
            <a:solidFill>
              <a:srgbClr val="764B3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58946" y="8443466"/>
            <a:ext cx="2064797" cy="34163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14924546" y="8056101"/>
            <a:ext cx="4669508" cy="307338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5602230" y="-1621229"/>
            <a:ext cx="5371540" cy="3242457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338803" y="483923"/>
            <a:ext cx="1887472" cy="38779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429726" y="1057429"/>
            <a:ext cx="9840133" cy="1034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92"/>
              </a:lnSpc>
            </a:pPr>
            <a:r>
              <a:rPr lang="en-US" sz="7200" spc="115">
                <a:solidFill>
                  <a:srgbClr val="C88A36"/>
                </a:solidFill>
                <a:latin typeface="Oswald"/>
              </a:rPr>
              <a:t>User/Market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F58139-EFAC-9764-3DFC-AF764EB7956B}"/>
              </a:ext>
            </a:extLst>
          </p:cNvPr>
          <p:cNvSpPr txBox="1"/>
          <p:nvPr/>
        </p:nvSpPr>
        <p:spPr>
          <a:xfrm>
            <a:off x="416316" y="2777662"/>
            <a:ext cx="9538172" cy="498508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000" spc="299" err="1">
                <a:ea typeface="+mn-lt"/>
                <a:cs typeface="+mn-lt"/>
              </a:rPr>
              <a:t>Từ</a:t>
            </a:r>
            <a:r>
              <a:rPr lang="en-US" sz="2000" spc="299">
                <a:ea typeface="+mn-lt"/>
                <a:cs typeface="+mn-lt"/>
              </a:rPr>
              <a:t> </a:t>
            </a:r>
            <a:r>
              <a:rPr lang="en-US" sz="2000" spc="299" err="1">
                <a:ea typeface="+mn-lt"/>
                <a:cs typeface="+mn-lt"/>
              </a:rPr>
              <a:t>lâu</a:t>
            </a:r>
            <a:r>
              <a:rPr lang="en-US" sz="2000" spc="299">
                <a:ea typeface="+mn-lt"/>
                <a:cs typeface="+mn-lt"/>
              </a:rPr>
              <a:t> </a:t>
            </a:r>
            <a:r>
              <a:rPr lang="en-US" sz="2000" spc="299" err="1">
                <a:ea typeface="+mn-lt"/>
                <a:cs typeface="+mn-lt"/>
              </a:rPr>
              <a:t>sổ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khám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bệnh</a:t>
            </a:r>
            <a:r>
              <a:rPr lang="en-US" sz="2000" spc="299">
                <a:ea typeface="+mn-lt"/>
                <a:cs typeface="+mn-lt"/>
              </a:rPr>
              <a:t> </a:t>
            </a:r>
            <a:r>
              <a:rPr lang="en-US" sz="2000" spc="299" err="1">
                <a:ea typeface="+mn-lt"/>
                <a:cs typeface="+mn-lt"/>
              </a:rPr>
              <a:t>được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dùng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để</a:t>
            </a:r>
            <a:r>
              <a:rPr lang="en-US" sz="2000" spc="299">
                <a:ea typeface="+mn-lt"/>
                <a:cs typeface="+mn-lt"/>
              </a:rPr>
              <a:t> </a:t>
            </a:r>
            <a:r>
              <a:rPr lang="en-US" sz="2000" spc="299" err="1">
                <a:ea typeface="+mn-lt"/>
                <a:cs typeface="+mn-lt"/>
              </a:rPr>
              <a:t>ghi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lại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lịch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trình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khám</a:t>
            </a:r>
            <a:r>
              <a:rPr lang="en-US" sz="2000" spc="299">
                <a:ea typeface="+mn-lt"/>
                <a:cs typeface="+mn-lt"/>
              </a:rPr>
              <a:t>, </a:t>
            </a:r>
            <a:r>
              <a:rPr lang="en-US" sz="2000" spc="299" err="1">
                <a:ea typeface="+mn-lt"/>
                <a:cs typeface="+mn-lt"/>
              </a:rPr>
              <a:t>tiền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sử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bệnh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của</a:t>
            </a:r>
            <a:r>
              <a:rPr lang="en-US" sz="2000" spc="299">
                <a:ea typeface="+mn-lt"/>
                <a:cs typeface="+mn-lt"/>
              </a:rPr>
              <a:t> </a:t>
            </a:r>
            <a:r>
              <a:rPr lang="en-US" sz="2000" spc="299" err="1">
                <a:ea typeface="+mn-lt"/>
                <a:cs typeface="+mn-lt"/>
              </a:rPr>
              <a:t>bệnh</a:t>
            </a:r>
            <a:r>
              <a:rPr lang="en-US" sz="2000" spc="299">
                <a:ea typeface="+mn-lt"/>
                <a:cs typeface="+mn-lt"/>
              </a:rPr>
              <a:t> </a:t>
            </a:r>
            <a:r>
              <a:rPr lang="en-US" sz="2000" spc="299" err="1">
                <a:ea typeface="+mn-lt"/>
                <a:cs typeface="+mn-lt"/>
              </a:rPr>
              <a:t>nhân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và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cách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thức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điều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trị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của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bác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sĩ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lúc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trước</a:t>
            </a:r>
            <a:r>
              <a:rPr lang="en-US" sz="2000" spc="299">
                <a:ea typeface="+mn-lt"/>
                <a:cs typeface="+mn-lt"/>
              </a:rPr>
              <a:t>. </a:t>
            </a:r>
            <a:r>
              <a:rPr lang="en-US" sz="2000" spc="299" err="1">
                <a:ea typeface="+mn-lt"/>
                <a:cs typeface="+mn-lt"/>
              </a:rPr>
              <a:t>Từ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đó</a:t>
            </a:r>
            <a:r>
              <a:rPr lang="en-US" sz="2000" spc="299">
                <a:ea typeface="+mn-lt"/>
                <a:cs typeface="+mn-lt"/>
              </a:rPr>
              <a:t>, </a:t>
            </a:r>
            <a:r>
              <a:rPr lang="en-US" sz="2000" spc="299" err="1">
                <a:ea typeface="+mn-lt"/>
                <a:cs typeface="+mn-lt"/>
              </a:rPr>
              <a:t>tạo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điều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kiện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cho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bệnh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nhân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điều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trị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bệnh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và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theo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dõi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trạng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thái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sức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khỏe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của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mình</a:t>
            </a:r>
            <a:r>
              <a:rPr lang="en-US" sz="2000" spc="299">
                <a:ea typeface="+mn-lt"/>
                <a:cs typeface="+mn-lt"/>
              </a:rPr>
              <a:t>. </a:t>
            </a:r>
            <a:r>
              <a:rPr lang="en-US" sz="2000" spc="299" err="1">
                <a:ea typeface="+mn-lt"/>
                <a:cs typeface="+mn-lt"/>
              </a:rPr>
              <a:t>Ngày</a:t>
            </a:r>
            <a:r>
              <a:rPr lang="en-US" sz="2000" spc="299">
                <a:ea typeface="+mn-lt"/>
                <a:cs typeface="+mn-lt"/>
              </a:rPr>
              <a:t> nay, </a:t>
            </a:r>
            <a:r>
              <a:rPr lang="en-US" sz="2000" spc="299" err="1">
                <a:ea typeface="+mn-lt"/>
                <a:cs typeface="+mn-lt"/>
              </a:rPr>
              <a:t>iternet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dường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như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là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một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phần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không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thể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thiếu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trong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cuộc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sống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của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chúng</a:t>
            </a:r>
            <a:r>
              <a:rPr lang="en-US" sz="2000" spc="299">
                <a:ea typeface="+mn-lt"/>
                <a:cs typeface="+mn-lt"/>
              </a:rPr>
              <a:t> ta, </a:t>
            </a:r>
            <a:r>
              <a:rPr lang="en-US" sz="2000" spc="299" err="1">
                <a:ea typeface="+mn-lt"/>
                <a:cs typeface="+mn-lt"/>
              </a:rPr>
              <a:t>nên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việc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tích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hợp</a:t>
            </a:r>
            <a:r>
              <a:rPr lang="en-US" sz="2000" spc="299">
                <a:ea typeface="+mn-lt"/>
                <a:cs typeface="+mn-lt"/>
              </a:rPr>
              <a:t> </a:t>
            </a:r>
            <a:r>
              <a:rPr lang="en-US" sz="2000" spc="299" err="1">
                <a:ea typeface="+mn-lt"/>
                <a:cs typeface="+mn-lt"/>
              </a:rPr>
              <a:t>sổ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khám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bệnh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và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một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số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dịch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vụ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khám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bệnh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như</a:t>
            </a:r>
            <a:r>
              <a:rPr lang="en-US" sz="2000" spc="299">
                <a:ea typeface="+mn-lt"/>
                <a:cs typeface="+mn-lt"/>
              </a:rPr>
              <a:t> </a:t>
            </a:r>
            <a:r>
              <a:rPr lang="en-US" sz="2000" spc="299" err="1">
                <a:ea typeface="+mn-lt"/>
                <a:cs typeface="+mn-lt"/>
              </a:rPr>
              <a:t>đặt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lịch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khám</a:t>
            </a:r>
            <a:r>
              <a:rPr lang="en-US" sz="2000" spc="299">
                <a:ea typeface="+mn-lt"/>
                <a:cs typeface="+mn-lt"/>
              </a:rPr>
              <a:t>, </a:t>
            </a:r>
            <a:r>
              <a:rPr lang="en-US" sz="2000" spc="299" err="1">
                <a:ea typeface="+mn-lt"/>
                <a:cs typeface="+mn-lt"/>
              </a:rPr>
              <a:t>tư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vấn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sức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khỏe</a:t>
            </a:r>
            <a:r>
              <a:rPr lang="en-US" sz="2000" spc="299">
                <a:ea typeface="+mn-lt"/>
                <a:cs typeface="+mn-lt"/>
              </a:rPr>
              <a:t> online, . . . </a:t>
            </a:r>
            <a:r>
              <a:rPr lang="en-US" sz="2000" spc="299" err="1">
                <a:ea typeface="+mn-lt"/>
                <a:cs typeface="+mn-lt"/>
              </a:rPr>
              <a:t>vào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một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ứng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dụng</a:t>
            </a:r>
            <a:r>
              <a:rPr lang="en-US" sz="2000" spc="299">
                <a:ea typeface="+mn-lt"/>
                <a:cs typeface="+mn-lt"/>
              </a:rPr>
              <a:t> </a:t>
            </a:r>
            <a:r>
              <a:rPr lang="en-US" sz="2000" spc="299" err="1">
                <a:ea typeface="+mn-lt"/>
                <a:cs typeface="+mn-lt"/>
              </a:rPr>
              <a:t>là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vô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cùng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cần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thiết</a:t>
            </a:r>
            <a:r>
              <a:rPr lang="en-US" sz="2000" spc="299">
                <a:ea typeface="+mn-lt"/>
                <a:cs typeface="+mn-lt"/>
              </a:rPr>
              <a:t>. </a:t>
            </a:r>
            <a:r>
              <a:rPr lang="en-US" sz="2000" spc="299" err="1">
                <a:ea typeface="+mn-lt"/>
                <a:cs typeface="+mn-lt"/>
              </a:rPr>
              <a:t>Ứng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dụng</a:t>
            </a:r>
            <a:r>
              <a:rPr lang="en-US" sz="2000" spc="299">
                <a:ea typeface="+mn-lt"/>
                <a:cs typeface="+mn-lt"/>
              </a:rPr>
              <a:t> </a:t>
            </a:r>
            <a:r>
              <a:rPr lang="en-US" sz="2000" spc="299" err="1">
                <a:ea typeface="+mn-lt"/>
                <a:cs typeface="+mn-lt"/>
              </a:rPr>
              <a:t>sẽ</a:t>
            </a:r>
            <a:r>
              <a:rPr lang="en-US" sz="2000" spc="299">
                <a:ea typeface="+mn-lt"/>
                <a:cs typeface="+mn-lt"/>
              </a:rPr>
              <a:t> </a:t>
            </a:r>
            <a:r>
              <a:rPr lang="en-US" sz="2000" spc="299" err="1">
                <a:ea typeface="+mn-lt"/>
                <a:cs typeface="+mn-lt"/>
              </a:rPr>
              <a:t>giúp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đơn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giản</a:t>
            </a:r>
            <a:r>
              <a:rPr lang="en-US" sz="2000" spc="299">
                <a:ea typeface="+mn-lt"/>
                <a:cs typeface="+mn-lt"/>
              </a:rPr>
              <a:t> </a:t>
            </a:r>
            <a:r>
              <a:rPr lang="en-US" sz="2000" spc="299" err="1">
                <a:ea typeface="+mn-lt"/>
                <a:cs typeface="+mn-lt"/>
              </a:rPr>
              <a:t>hóa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quy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trình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khám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bệnh</a:t>
            </a:r>
            <a:r>
              <a:rPr lang="en-US" sz="2000" spc="299">
                <a:ea typeface="+mn-lt"/>
                <a:cs typeface="+mn-lt"/>
              </a:rPr>
              <a:t>, </a:t>
            </a:r>
            <a:r>
              <a:rPr lang="en-US" sz="2000" spc="299" err="1">
                <a:ea typeface="+mn-lt"/>
                <a:cs typeface="+mn-lt"/>
              </a:rPr>
              <a:t>giúp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bệnh</a:t>
            </a:r>
            <a:r>
              <a:rPr lang="en-US" sz="2000" spc="299">
                <a:ea typeface="+mn-lt"/>
                <a:cs typeface="+mn-lt"/>
              </a:rPr>
              <a:t> </a:t>
            </a:r>
            <a:r>
              <a:rPr lang="en-US" sz="2000" spc="299" err="1">
                <a:ea typeface="+mn-lt"/>
                <a:cs typeface="+mn-lt"/>
              </a:rPr>
              <a:t>nhân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và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bác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sĩ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dễ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dàng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theo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dõi</a:t>
            </a:r>
            <a:r>
              <a:rPr lang="en-US" sz="2000" spc="299">
                <a:ea typeface="+mn-lt"/>
                <a:cs typeface="+mn-lt"/>
              </a:rPr>
              <a:t> </a:t>
            </a:r>
            <a:r>
              <a:rPr lang="en-US" sz="2000" spc="299" err="1">
                <a:ea typeface="+mn-lt"/>
                <a:cs typeface="+mn-lt"/>
              </a:rPr>
              <a:t>tình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trạng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sức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khỏe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của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bệnh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nhân</a:t>
            </a:r>
            <a:r>
              <a:rPr lang="en-US" sz="2000" spc="299">
                <a:ea typeface="+mn-lt"/>
                <a:cs typeface="+mn-lt"/>
              </a:rPr>
              <a:t>. </a:t>
            </a:r>
            <a:r>
              <a:rPr lang="en-US" sz="2000" spc="299" err="1">
                <a:ea typeface="+mn-lt"/>
                <a:cs typeface="+mn-lt"/>
              </a:rPr>
              <a:t>Từ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đó</a:t>
            </a:r>
            <a:r>
              <a:rPr lang="en-US" sz="2000" spc="299">
                <a:ea typeface="+mn-lt"/>
                <a:cs typeface="+mn-lt"/>
              </a:rPr>
              <a:t>, </a:t>
            </a:r>
            <a:r>
              <a:rPr lang="en-US" sz="2000" spc="299" err="1">
                <a:ea typeface="+mn-lt"/>
                <a:cs typeface="+mn-lt"/>
              </a:rPr>
              <a:t>nâng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cao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năng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suất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khám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chữa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bệnh</a:t>
            </a:r>
            <a:r>
              <a:rPr lang="en-US" sz="2000" spc="299">
                <a:ea typeface="+mn-lt"/>
                <a:cs typeface="+mn-lt"/>
              </a:rPr>
              <a:t>, </a:t>
            </a:r>
            <a:r>
              <a:rPr lang="en-US" sz="2000" spc="299" err="1">
                <a:ea typeface="+mn-lt"/>
                <a:cs typeface="+mn-lt"/>
              </a:rPr>
              <a:t>tiết</a:t>
            </a:r>
            <a:r>
              <a:rPr lang="en-US" sz="2000" spc="299">
                <a:ea typeface="+mn-lt"/>
                <a:cs typeface="+mn-lt"/>
              </a:rPr>
              <a:t> </a:t>
            </a:r>
            <a:r>
              <a:rPr lang="en-US" sz="2000" spc="299" err="1">
                <a:ea typeface="+mn-lt"/>
                <a:cs typeface="+mn-lt"/>
              </a:rPr>
              <a:t>kiệm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thời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gian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và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tiền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bạc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cho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bệnh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nhân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và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cả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bên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khám</a:t>
            </a:r>
            <a:r>
              <a:rPr lang="en-US" sz="2000" spc="299">
                <a:ea typeface="+mn-lt"/>
                <a:cs typeface="+mn-lt"/>
              </a:rPr>
              <a:t> </a:t>
            </a:r>
            <a:r>
              <a:rPr lang="en-US" sz="2000" spc="299" err="1">
                <a:ea typeface="+mn-lt"/>
                <a:cs typeface="+mn-lt"/>
              </a:rPr>
              <a:t>chữa</a:t>
            </a:r>
            <a:r>
              <a:rPr lang="en-US" sz="2000" spc="299">
                <a:ea typeface="+mn-lt"/>
                <a:cs typeface="+mn-lt"/>
              </a:rPr>
              <a:t> </a:t>
            </a:r>
            <a:r>
              <a:rPr lang="en-US" sz="2000" spc="299" err="1">
                <a:ea typeface="+mn-lt"/>
                <a:cs typeface="+mn-lt"/>
              </a:rPr>
              <a:t>bệnh</a:t>
            </a:r>
            <a:r>
              <a:rPr lang="en-US" sz="2000" spc="299">
                <a:ea typeface="+mn-lt"/>
                <a:cs typeface="+mn-lt"/>
              </a:rPr>
              <a:t>. </a:t>
            </a:r>
            <a:endParaRPr lang="en-US" sz="2000" spc="299">
              <a:cs typeface="Calibri"/>
            </a:endParaRPr>
          </a:p>
        </p:txBody>
      </p:sp>
      <p:pic>
        <p:nvPicPr>
          <p:cNvPr id="11" name="Picture 11" descr="Text, whiteboard&#10;&#10;Description automatically generated">
            <a:extLst>
              <a:ext uri="{FF2B5EF4-FFF2-40B4-BE49-F238E27FC236}">
                <a16:creationId xmlns:a16="http://schemas.microsoft.com/office/drawing/2014/main" id="{10052137-7B6D-C5A5-D8E2-A07F77F91E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11543" y="2880379"/>
            <a:ext cx="5801095" cy="489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246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84104" y="8644668"/>
            <a:ext cx="19441687" cy="2094576"/>
            <a:chOff x="0" y="0"/>
            <a:chExt cx="5120444" cy="551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20444" cy="551658"/>
            </a:xfrm>
            <a:custGeom>
              <a:avLst/>
              <a:gdLst/>
              <a:ahLst/>
              <a:cxnLst/>
              <a:rect l="l" t="t" r="r" b="b"/>
              <a:pathLst>
                <a:path w="5120444" h="551658">
                  <a:moveTo>
                    <a:pt x="0" y="0"/>
                  </a:moveTo>
                  <a:lnTo>
                    <a:pt x="5120444" y="0"/>
                  </a:lnTo>
                  <a:lnTo>
                    <a:pt x="5120444" y="551658"/>
                  </a:lnTo>
                  <a:lnTo>
                    <a:pt x="0" y="5516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84104" y="190294"/>
            <a:ext cx="19441687" cy="2094576"/>
            <a:chOff x="0" y="0"/>
            <a:chExt cx="5120444" cy="5516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120444" cy="551658"/>
            </a:xfrm>
            <a:custGeom>
              <a:avLst/>
              <a:gdLst/>
              <a:ahLst/>
              <a:cxnLst/>
              <a:rect l="l" t="t" r="r" b="b"/>
              <a:pathLst>
                <a:path w="5120444" h="551658">
                  <a:moveTo>
                    <a:pt x="0" y="0"/>
                  </a:moveTo>
                  <a:lnTo>
                    <a:pt x="5120444" y="0"/>
                  </a:lnTo>
                  <a:lnTo>
                    <a:pt x="5120444" y="551658"/>
                  </a:lnTo>
                  <a:lnTo>
                    <a:pt x="0" y="5516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-452078"/>
            <a:ext cx="3086098" cy="11095849"/>
            <a:chOff x="0" y="-57150"/>
            <a:chExt cx="812800" cy="292236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70352" cy="2865214"/>
            </a:xfrm>
            <a:custGeom>
              <a:avLst/>
              <a:gdLst/>
              <a:ahLst/>
              <a:cxnLst/>
              <a:rect l="l" t="t" r="r" b="b"/>
              <a:pathLst>
                <a:path w="570352" h="2865214">
                  <a:moveTo>
                    <a:pt x="0" y="0"/>
                  </a:moveTo>
                  <a:lnTo>
                    <a:pt x="570352" y="0"/>
                  </a:lnTo>
                  <a:lnTo>
                    <a:pt x="570352" y="2865214"/>
                  </a:lnTo>
                  <a:lnTo>
                    <a:pt x="0" y="2865214"/>
                  </a:lnTo>
                  <a:close/>
                </a:path>
              </a:pathLst>
            </a:custGeom>
            <a:solidFill>
              <a:srgbClr val="764B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8474312"/>
            <a:ext cx="2064797" cy="341630"/>
          </a:xfrm>
          <a:prstGeom prst="rect">
            <a:avLst/>
          </a:prstGeom>
        </p:spPr>
      </p:pic>
      <p:sp>
        <p:nvSpPr>
          <p:cNvPr id="14" name="AutoShape 14"/>
          <p:cNvSpPr/>
          <p:nvPr/>
        </p:nvSpPr>
        <p:spPr>
          <a:xfrm rot="-5400000">
            <a:off x="3485028" y="4518588"/>
            <a:ext cx="7027401" cy="0"/>
          </a:xfrm>
          <a:prstGeom prst="line">
            <a:avLst/>
          </a:prstGeom>
          <a:ln w="47625" cap="flat">
            <a:solidFill>
              <a:srgbClr val="764B36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4924546" y="8056101"/>
            <a:ext cx="4669508" cy="307338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602230" y="-1621229"/>
            <a:ext cx="5371540" cy="3242457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338803" y="483923"/>
            <a:ext cx="1887472" cy="38779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140178" y="4429973"/>
            <a:ext cx="8104966" cy="1034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92"/>
              </a:lnSpc>
            </a:pPr>
            <a:r>
              <a:rPr lang="en-US" sz="7200" spc="115">
                <a:solidFill>
                  <a:srgbClr val="C88A36"/>
                </a:solidFill>
                <a:latin typeface="Oswald"/>
              </a:rPr>
              <a:t>Content 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767600" y="4391159"/>
            <a:ext cx="7655721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eaLnBrk="1" hangingPunct="1">
              <a:defRPr/>
            </a:pPr>
            <a:r>
              <a:rPr lang="en-US" altLang="ja-JP" sz="6600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 management</a:t>
            </a:r>
            <a:endParaRPr lang="en-US" altLang="ja-JP" sz="660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808080"/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7">
            <a:extLst>
              <a:ext uri="{FF2B5EF4-FFF2-40B4-BE49-F238E27FC236}">
                <a16:creationId xmlns:a16="http://schemas.microsoft.com/office/drawing/2014/main" id="{7784E58D-6142-7D17-67D7-71304BAABC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5410056" y="4253018"/>
            <a:ext cx="2519066" cy="251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538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D">
            <a:alpha val="5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84104" y="8849349"/>
            <a:ext cx="19441687" cy="1794421"/>
            <a:chOff x="0" y="0"/>
            <a:chExt cx="5120444" cy="551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20444" cy="551658"/>
            </a:xfrm>
            <a:custGeom>
              <a:avLst/>
              <a:gdLst/>
              <a:ahLst/>
              <a:cxnLst/>
              <a:rect l="l" t="t" r="r" b="b"/>
              <a:pathLst>
                <a:path w="5120444" h="551658">
                  <a:moveTo>
                    <a:pt x="0" y="0"/>
                  </a:moveTo>
                  <a:lnTo>
                    <a:pt x="5120444" y="0"/>
                  </a:lnTo>
                  <a:lnTo>
                    <a:pt x="5120444" y="551658"/>
                  </a:lnTo>
                  <a:lnTo>
                    <a:pt x="0" y="5516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865204" y="192109"/>
            <a:ext cx="19441687" cy="1675726"/>
            <a:chOff x="0" y="0"/>
            <a:chExt cx="5120444" cy="5516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120444" cy="551658"/>
            </a:xfrm>
            <a:custGeom>
              <a:avLst/>
              <a:gdLst/>
              <a:ahLst/>
              <a:cxnLst/>
              <a:rect l="l" t="t" r="r" b="b"/>
              <a:pathLst>
                <a:path w="5120444" h="551658">
                  <a:moveTo>
                    <a:pt x="0" y="0"/>
                  </a:moveTo>
                  <a:lnTo>
                    <a:pt x="5120444" y="0"/>
                  </a:lnTo>
                  <a:lnTo>
                    <a:pt x="5120444" y="551658"/>
                  </a:lnTo>
                  <a:lnTo>
                    <a:pt x="0" y="5516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-235087"/>
            <a:ext cx="2165554" cy="10878858"/>
            <a:chOff x="0" y="0"/>
            <a:chExt cx="570352" cy="28652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70352" cy="2865214"/>
            </a:xfrm>
            <a:custGeom>
              <a:avLst/>
              <a:gdLst/>
              <a:ahLst/>
              <a:cxnLst/>
              <a:rect l="l" t="t" r="r" b="b"/>
              <a:pathLst>
                <a:path w="570352" h="2865214">
                  <a:moveTo>
                    <a:pt x="0" y="0"/>
                  </a:moveTo>
                  <a:lnTo>
                    <a:pt x="570352" y="0"/>
                  </a:lnTo>
                  <a:lnTo>
                    <a:pt x="570352" y="2865214"/>
                  </a:lnTo>
                  <a:lnTo>
                    <a:pt x="0" y="2865214"/>
                  </a:lnTo>
                  <a:close/>
                </a:path>
              </a:pathLst>
            </a:custGeom>
            <a:solidFill>
              <a:srgbClr val="764B3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58946" y="8443466"/>
            <a:ext cx="2064797" cy="34163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14924546" y="8056101"/>
            <a:ext cx="4669508" cy="307338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5602230" y="-1621229"/>
            <a:ext cx="5371540" cy="3242457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338803" y="483923"/>
            <a:ext cx="1887472" cy="38779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747297" y="694081"/>
            <a:ext cx="9840133" cy="1034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92"/>
              </a:lnSpc>
            </a:pPr>
            <a:r>
              <a:rPr lang="en-US" sz="7200" spc="115">
                <a:solidFill>
                  <a:srgbClr val="C88A36"/>
                </a:solidFill>
                <a:latin typeface="Oswald"/>
              </a:rPr>
              <a:t>Team Structure</a:t>
            </a:r>
          </a:p>
        </p:txBody>
      </p:sp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6722DA9B-144A-B2D6-169E-4C564FC632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650" y="2452473"/>
            <a:ext cx="9859274" cy="582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56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D">
            <a:alpha val="5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84104" y="8690073"/>
            <a:ext cx="19441687" cy="1953698"/>
            <a:chOff x="0" y="0"/>
            <a:chExt cx="5120444" cy="551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20444" cy="551658"/>
            </a:xfrm>
            <a:custGeom>
              <a:avLst/>
              <a:gdLst/>
              <a:ahLst/>
              <a:cxnLst/>
              <a:rect l="l" t="t" r="r" b="b"/>
              <a:pathLst>
                <a:path w="5120444" h="551658">
                  <a:moveTo>
                    <a:pt x="0" y="0"/>
                  </a:moveTo>
                  <a:lnTo>
                    <a:pt x="5120444" y="0"/>
                  </a:lnTo>
                  <a:lnTo>
                    <a:pt x="5120444" y="551658"/>
                  </a:lnTo>
                  <a:lnTo>
                    <a:pt x="0" y="5516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865204" y="-19712"/>
            <a:ext cx="19441687" cy="3303091"/>
            <a:chOff x="0" y="-57150"/>
            <a:chExt cx="5120444" cy="8699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120444" cy="551658"/>
            </a:xfrm>
            <a:custGeom>
              <a:avLst/>
              <a:gdLst/>
              <a:ahLst/>
              <a:cxnLst/>
              <a:rect l="l" t="t" r="r" b="b"/>
              <a:pathLst>
                <a:path w="5120444" h="551658">
                  <a:moveTo>
                    <a:pt x="0" y="0"/>
                  </a:moveTo>
                  <a:lnTo>
                    <a:pt x="5120444" y="0"/>
                  </a:lnTo>
                  <a:lnTo>
                    <a:pt x="5120444" y="551658"/>
                  </a:lnTo>
                  <a:lnTo>
                    <a:pt x="0" y="5516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-235087"/>
            <a:ext cx="2165554" cy="10878858"/>
            <a:chOff x="0" y="0"/>
            <a:chExt cx="570352" cy="28652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70352" cy="2865214"/>
            </a:xfrm>
            <a:custGeom>
              <a:avLst/>
              <a:gdLst/>
              <a:ahLst/>
              <a:cxnLst/>
              <a:rect l="l" t="t" r="r" b="b"/>
              <a:pathLst>
                <a:path w="570352" h="2865214">
                  <a:moveTo>
                    <a:pt x="0" y="0"/>
                  </a:moveTo>
                  <a:lnTo>
                    <a:pt x="570352" y="0"/>
                  </a:lnTo>
                  <a:lnTo>
                    <a:pt x="570352" y="2865214"/>
                  </a:lnTo>
                  <a:lnTo>
                    <a:pt x="0" y="2865214"/>
                  </a:lnTo>
                  <a:close/>
                </a:path>
              </a:pathLst>
            </a:custGeom>
            <a:solidFill>
              <a:srgbClr val="764B3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58946" y="8443466"/>
            <a:ext cx="2064797" cy="34163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14924546" y="8056101"/>
            <a:ext cx="4669508" cy="307338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5602230" y="-1621229"/>
            <a:ext cx="5371540" cy="3242457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338803" y="483923"/>
            <a:ext cx="1887472" cy="38779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429726" y="1057429"/>
            <a:ext cx="9840133" cy="1034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92"/>
              </a:lnSpc>
            </a:pPr>
            <a:r>
              <a:rPr lang="en-US" sz="7200" spc="115">
                <a:solidFill>
                  <a:srgbClr val="C88A36"/>
                </a:solidFill>
                <a:latin typeface="Oswald"/>
              </a:rPr>
              <a:t>Responsibilities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727009F4-6767-B434-C511-C8C2DE7621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836580"/>
              </p:ext>
            </p:extLst>
          </p:nvPr>
        </p:nvGraphicFramePr>
        <p:xfrm>
          <a:off x="1704109" y="2713881"/>
          <a:ext cx="13771418" cy="52323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29415">
                  <a:extLst>
                    <a:ext uri="{9D8B030D-6E8A-4147-A177-3AD203B41FA5}">
                      <a16:colId xmlns:a16="http://schemas.microsoft.com/office/drawing/2014/main" val="4286096739"/>
                    </a:ext>
                  </a:extLst>
                </a:gridCol>
                <a:gridCol w="10642003">
                  <a:extLst>
                    <a:ext uri="{9D8B030D-6E8A-4147-A177-3AD203B41FA5}">
                      <a16:colId xmlns:a16="http://schemas.microsoft.com/office/drawing/2014/main" val="3452071444"/>
                    </a:ext>
                  </a:extLst>
                </a:gridCol>
              </a:tblGrid>
              <a:tr h="35491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pace Mono" panose="020B0604020202020204" charset="0"/>
                        </a:rPr>
                        <a:t>Role</a:t>
                      </a:r>
                      <a:endParaRPr lang="en-US" sz="2500" b="1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Space Mono" panose="020B060402020202020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476" marB="634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pace Mono" panose="020B0604020202020204" charset="0"/>
                        </a:rPr>
                        <a:t>Responsibilities</a:t>
                      </a:r>
                      <a:endParaRPr lang="en-US" sz="2500">
                        <a:solidFill>
                          <a:schemeClr val="accent6">
                            <a:lumMod val="75000"/>
                          </a:schemeClr>
                        </a:solidFill>
                        <a:latin typeface="Space Mono" panose="020B06040202020202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372155"/>
                  </a:ext>
                </a:extLst>
              </a:tr>
              <a:tr h="59333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pace Mono" panose="020B0604020202020204" charset="0"/>
                        </a:rPr>
                        <a:t>Project Manager</a:t>
                      </a:r>
                      <a:endParaRPr lang="en-US" sz="2000" b="1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Space Mono" panose="020B060402020202020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476" marB="63476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Quản</a:t>
                      </a: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 </a:t>
                      </a: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lý</a:t>
                      </a: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, </a:t>
                      </a: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viết</a:t>
                      </a: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 </a:t>
                      </a: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kế</a:t>
                      </a: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 </a:t>
                      </a: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hoạch</a:t>
                      </a: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, </a:t>
                      </a: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theo</a:t>
                      </a: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 </a:t>
                      </a: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dõi</a:t>
                      </a: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 </a:t>
                      </a: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và</a:t>
                      </a: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 </a:t>
                      </a: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báo</a:t>
                      </a: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 </a:t>
                      </a: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cáo</a:t>
                      </a: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 </a:t>
                      </a: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tình</a:t>
                      </a: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 </a:t>
                      </a: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trạng</a:t>
                      </a: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 </a:t>
                      </a: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quá</a:t>
                      </a: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 </a:t>
                      </a: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trình</a:t>
                      </a: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 </a:t>
                      </a: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phát</a:t>
                      </a: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 </a:t>
                      </a: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triển</a:t>
                      </a: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 </a:t>
                      </a: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dự</a:t>
                      </a: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 </a:t>
                      </a: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án</a:t>
                      </a: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. </a:t>
                      </a:r>
                    </a:p>
                    <a:p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Tổ</a:t>
                      </a: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 </a:t>
                      </a: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chức</a:t>
                      </a: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 </a:t>
                      </a: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và</a:t>
                      </a: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 </a:t>
                      </a: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điều</a:t>
                      </a: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 </a:t>
                      </a: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phối</a:t>
                      </a: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 </a:t>
                      </a: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các</a:t>
                      </a: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 </a:t>
                      </a: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cuộc</a:t>
                      </a: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 </a:t>
                      </a: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họp</a:t>
                      </a: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.</a:t>
                      </a:r>
                    </a:p>
                    <a:p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latin typeface="Space Mono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282337"/>
                  </a:ext>
                </a:extLst>
              </a:tr>
              <a:tr h="4326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pace Mono" panose="020B0604020202020204" charset="0"/>
                        </a:rPr>
                        <a:t>Business Analyst</a:t>
                      </a:r>
                      <a:endParaRPr lang="en-US" sz="2000" b="1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Space Mono" panose="020B060402020202020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476" marB="63476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Thu </a:t>
                      </a: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thập</a:t>
                      </a: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, </a:t>
                      </a: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phân</a:t>
                      </a: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 </a:t>
                      </a: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tích</a:t>
                      </a: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 </a:t>
                      </a: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yêu</a:t>
                      </a: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 </a:t>
                      </a: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cầu</a:t>
                      </a: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 </a:t>
                      </a: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của</a:t>
                      </a: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 </a:t>
                      </a: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khách</a:t>
                      </a: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 </a:t>
                      </a: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hàng</a:t>
                      </a: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 </a:t>
                      </a:r>
                    </a:p>
                    <a:p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Trao</a:t>
                      </a: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 </a:t>
                      </a: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đổi</a:t>
                      </a: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 </a:t>
                      </a: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với</a:t>
                      </a: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 </a:t>
                      </a: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các</a:t>
                      </a: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 </a:t>
                      </a: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thành</a:t>
                      </a: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 </a:t>
                      </a: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viên</a:t>
                      </a: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 </a:t>
                      </a: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trong</a:t>
                      </a: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 </a:t>
                      </a: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nhóm</a:t>
                      </a: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 </a:t>
                      </a: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về</a:t>
                      </a: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 </a:t>
                      </a: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các</a:t>
                      </a: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 </a:t>
                      </a: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yêu</a:t>
                      </a: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 </a:t>
                      </a: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cầu</a:t>
                      </a: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 </a:t>
                      </a:r>
                    </a:p>
                    <a:p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latin typeface="Space Mono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849519"/>
                  </a:ext>
                </a:extLst>
              </a:tr>
              <a:tr h="35984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pace Mono" panose="020B0604020202020204" charset="0"/>
                        </a:rPr>
                        <a:t>Designer</a:t>
                      </a:r>
                      <a:endParaRPr lang="en-US" sz="2000" b="1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Space Mono" panose="020B060402020202020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476" marB="63476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Thiết kế</a:t>
                      </a: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 logo,</a:t>
                      </a:r>
                      <a:r>
                        <a:rPr lang="vi-VN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 giao diện người dùng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latin typeface="Space Mono" panose="020B0604020202020204" charset="0"/>
                      </a:endParaRPr>
                    </a:p>
                    <a:p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latin typeface="Space Mono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459456"/>
                  </a:ext>
                </a:extLst>
              </a:tr>
              <a:tr h="35984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pace Mono" panose="020B0604020202020204" charset="0"/>
                        </a:rPr>
                        <a:t>Developer</a:t>
                      </a:r>
                      <a:endParaRPr lang="en-US" sz="2000" b="1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Space Mono" panose="020B060402020202020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476" marB="63476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Cài</a:t>
                      </a: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 </a:t>
                      </a: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đặt</a:t>
                      </a: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, </a:t>
                      </a: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viết</a:t>
                      </a: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 </a:t>
                      </a: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mã</a:t>
                      </a: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 </a:t>
                      </a: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nguồn</a:t>
                      </a: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 </a:t>
                      </a: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và</a:t>
                      </a: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 </a:t>
                      </a: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phát</a:t>
                      </a: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 </a:t>
                      </a: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triển</a:t>
                      </a: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 </a:t>
                      </a: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các</a:t>
                      </a: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 </a:t>
                      </a: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chức</a:t>
                      </a: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 </a:t>
                      </a: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năng</a:t>
                      </a: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 </a:t>
                      </a: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của</a:t>
                      </a: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 </a:t>
                      </a: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ứng</a:t>
                      </a:r>
                      <a:r>
                        <a:rPr lang="en-US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 </a:t>
                      </a:r>
                      <a:r>
                        <a:rPr lang="en-US" sz="200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dụng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latin typeface="Space Mono" panose="020B0604020202020204" charset="0"/>
                      </a:endParaRPr>
                    </a:p>
                    <a:p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latin typeface="Space Mono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790333"/>
                  </a:ext>
                </a:extLst>
              </a:tr>
              <a:tr h="35984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pace Mono" panose="020B0604020202020204" charset="0"/>
                        </a:rPr>
                        <a:t>Tester</a:t>
                      </a:r>
                      <a:endParaRPr lang="en-US" sz="2000" b="1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Space Mono" panose="020B060402020202020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476" marB="63476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Viết kế hoạch kiểm thử và các trường hợp kiểm thử 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latin typeface="Space Mono" panose="020B0604020202020204" charset="0"/>
                      </a:endParaRPr>
                    </a:p>
                    <a:p>
                      <a:r>
                        <a:rPr lang="vi-VN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Đảm bảo chất lượng sản phẩm 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latin typeface="Space Mono" panose="020B0604020202020204" charset="0"/>
                      </a:endParaRPr>
                    </a:p>
                    <a:p>
                      <a:r>
                        <a:rPr lang="vi-VN" sz="20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pace Mono" panose="020B0604020202020204" charset="0"/>
                        </a:rPr>
                        <a:t>Thực hiện kiểm tra hệ thống </a:t>
                      </a:r>
                      <a:endParaRPr lang="en-US" sz="2000">
                        <a:solidFill>
                          <a:schemeClr val="accent6">
                            <a:lumMod val="75000"/>
                          </a:schemeClr>
                        </a:solidFill>
                        <a:latin typeface="Space Mono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817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4444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84104" y="7892594"/>
            <a:ext cx="19782524" cy="2094576"/>
            <a:chOff x="0" y="0"/>
            <a:chExt cx="5210212" cy="551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10212" cy="551658"/>
            </a:xfrm>
            <a:custGeom>
              <a:avLst/>
              <a:gdLst/>
              <a:ahLst/>
              <a:cxnLst/>
              <a:rect l="l" t="t" r="r" b="b"/>
              <a:pathLst>
                <a:path w="5210212" h="551658">
                  <a:moveTo>
                    <a:pt x="0" y="0"/>
                  </a:moveTo>
                  <a:lnTo>
                    <a:pt x="5210212" y="0"/>
                  </a:lnTo>
                  <a:lnTo>
                    <a:pt x="5210212" y="551658"/>
                  </a:lnTo>
                  <a:lnTo>
                    <a:pt x="0" y="5516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043957" y="2768218"/>
            <a:ext cx="3086098" cy="330309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grpSp>
        <p:nvGrpSpPr>
          <p:cNvPr id="8" name="Group 8"/>
          <p:cNvGrpSpPr/>
          <p:nvPr/>
        </p:nvGrpSpPr>
        <p:grpSpPr>
          <a:xfrm>
            <a:off x="-585570" y="-304897"/>
            <a:ext cx="19441687" cy="3598693"/>
            <a:chOff x="0" y="-57150"/>
            <a:chExt cx="5120444" cy="8699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120444" cy="796479"/>
            </a:xfrm>
            <a:custGeom>
              <a:avLst/>
              <a:gdLst/>
              <a:ahLst/>
              <a:cxnLst/>
              <a:rect l="l" t="t" r="r" b="b"/>
              <a:pathLst>
                <a:path w="5120444" h="796479">
                  <a:moveTo>
                    <a:pt x="0" y="0"/>
                  </a:moveTo>
                  <a:lnTo>
                    <a:pt x="5120444" y="0"/>
                  </a:lnTo>
                  <a:lnTo>
                    <a:pt x="5120444" y="796479"/>
                  </a:lnTo>
                  <a:lnTo>
                    <a:pt x="0" y="79647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8474312"/>
            <a:ext cx="2064797" cy="341630"/>
          </a:xfrm>
          <a:prstGeom prst="rect">
            <a:avLst/>
          </a:prstGeom>
        </p:spPr>
      </p:pic>
      <p:sp>
        <p:nvSpPr>
          <p:cNvPr id="15" name="AutoShape 15"/>
          <p:cNvSpPr/>
          <p:nvPr/>
        </p:nvSpPr>
        <p:spPr>
          <a:xfrm rot="-5400000">
            <a:off x="1408718" y="6277169"/>
            <a:ext cx="7027401" cy="0"/>
          </a:xfrm>
          <a:prstGeom prst="line">
            <a:avLst/>
          </a:prstGeom>
          <a:ln w="47625" cap="flat">
            <a:solidFill>
              <a:srgbClr val="764B36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338803" y="483923"/>
            <a:ext cx="1887472" cy="38779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5091517" y="4619717"/>
            <a:ext cx="14958552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600" b="1" spc="115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Software requirements</a:t>
            </a:r>
            <a:endParaRPr lang="en-US" sz="9600" b="1" spc="115">
              <a:solidFill>
                <a:schemeClr val="accent6">
                  <a:lumMod val="7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27" name="TextBox 19">
            <a:extLst>
              <a:ext uri="{FF2B5EF4-FFF2-40B4-BE49-F238E27FC236}">
                <a16:creationId xmlns:a16="http://schemas.microsoft.com/office/drawing/2014/main" id="{70F3FD16-6DCE-8D9B-7D0D-4D245D598145}"/>
              </a:ext>
            </a:extLst>
          </p:cNvPr>
          <p:cNvSpPr txBox="1"/>
          <p:nvPr/>
        </p:nvSpPr>
        <p:spPr>
          <a:xfrm>
            <a:off x="1039034" y="4967301"/>
            <a:ext cx="8104966" cy="1034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92"/>
              </a:lnSpc>
            </a:pPr>
            <a:r>
              <a:rPr lang="en-US" sz="7200" spc="115">
                <a:solidFill>
                  <a:srgbClr val="C88A36"/>
                </a:solidFill>
                <a:latin typeface="Oswald"/>
              </a:rPr>
              <a:t>Content 3</a:t>
            </a:r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5760906F-EBAB-EE3F-B942-F1B45DDFD8C4}"/>
              </a:ext>
            </a:extLst>
          </p:cNvPr>
          <p:cNvSpPr/>
          <p:nvPr/>
        </p:nvSpPr>
        <p:spPr>
          <a:xfrm>
            <a:off x="17343034" y="-304897"/>
            <a:ext cx="2165554" cy="10878858"/>
          </a:xfrm>
          <a:custGeom>
            <a:avLst/>
            <a:gdLst/>
            <a:ahLst/>
            <a:cxnLst/>
            <a:rect l="l" t="t" r="r" b="b"/>
            <a:pathLst>
              <a:path w="570352" h="2865214">
                <a:moveTo>
                  <a:pt x="0" y="0"/>
                </a:moveTo>
                <a:lnTo>
                  <a:pt x="570352" y="0"/>
                </a:lnTo>
                <a:lnTo>
                  <a:pt x="570352" y="2865214"/>
                </a:lnTo>
                <a:lnTo>
                  <a:pt x="0" y="2865214"/>
                </a:lnTo>
                <a:close/>
              </a:path>
            </a:pathLst>
          </a:custGeom>
          <a:solidFill>
            <a:srgbClr val="764B36"/>
          </a:solidFill>
        </p:spPr>
        <p:txBody>
          <a:bodyPr/>
          <a:lstStyle/>
          <a:p>
            <a:endParaRPr lang="en-US"/>
          </a:p>
        </p:txBody>
      </p:sp>
      <p:pic>
        <p:nvPicPr>
          <p:cNvPr id="29" name="Picture 17">
            <a:extLst>
              <a:ext uri="{FF2B5EF4-FFF2-40B4-BE49-F238E27FC236}">
                <a16:creationId xmlns:a16="http://schemas.microsoft.com/office/drawing/2014/main" id="{39EE5956-D265-BB35-231B-724352F9ED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329089" y="6170243"/>
            <a:ext cx="2519066" cy="251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6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967</Words>
  <Application>Microsoft Office PowerPoint</Application>
  <PresentationFormat>Custom</PresentationFormat>
  <Paragraphs>169</Paragraphs>
  <Slides>25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Calibri</vt:lpstr>
      <vt:lpstr>Oswald</vt:lpstr>
      <vt:lpstr>Courier New</vt:lpstr>
      <vt:lpstr>Plantagenet Cherokee</vt:lpstr>
      <vt:lpstr>Helveticish</vt:lpstr>
      <vt:lpstr>Space Mono Bold</vt:lpstr>
      <vt:lpstr>Open Sans Light Bold</vt:lpstr>
      <vt:lpstr>Arial</vt:lpstr>
      <vt:lpstr>Space Mono</vt:lpstr>
      <vt:lpstr>time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January | 2023</dc:title>
  <dc:creator>Nguyễn Tạ Huy Hoàng</dc:creator>
  <cp:lastModifiedBy>NGUYỄN TẠ HUY HOÀNG</cp:lastModifiedBy>
  <cp:revision>2</cp:revision>
  <dcterms:created xsi:type="dcterms:W3CDTF">2006-08-16T00:00:00Z</dcterms:created>
  <dcterms:modified xsi:type="dcterms:W3CDTF">2023-01-13T05:33:11Z</dcterms:modified>
  <dc:identifier>DAFXRtblW5E</dc:identifier>
</cp:coreProperties>
</file>